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sldIdLst>
    <p:sldId id="257" r:id="rId3"/>
    <p:sldId id="325" r:id="rId4"/>
    <p:sldId id="323" r:id="rId5"/>
    <p:sldId id="342" r:id="rId6"/>
    <p:sldId id="2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75FE9-E60A-412A-BBE6-C8A1D677E2AA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0F26B-20FF-4CAE-BBF6-1DFE57F467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566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D04A42-085C-3E45-BC60-BAF72161F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432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D04A42-085C-3E45-BC60-BAF72161F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5456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D04A42-085C-3E45-BC60-BAF72161F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638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RT CLOSE.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04A42-085C-3E45-BC60-BAF72161FFA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139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13BF5-DE7C-4F70-A393-A885FB041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C81565-1DCA-4491-9FA0-CCCB9E43D6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C0A94-F928-4C33-8290-B4B5D3459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5D22-3452-49BD-8F9D-1A931F048F37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02D71-109D-4488-9708-CE12B4FF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4E4D7-126B-4BF9-AEA1-47D789163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5CF-AA81-4625-9E96-870B9B4B4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25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5E50E-5E7B-48DE-9563-B47A9927B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5615E-ECE6-423A-8287-142E72086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7E948-B1B5-448D-92CE-4FDDF18F1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5D22-3452-49BD-8F9D-1A931F048F37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BBFDD-2388-4F74-A4B7-14D4D40BF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319A9-1981-44E0-87B3-C9AE4548B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5CF-AA81-4625-9E96-870B9B4B4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82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9C6E68-ED81-498C-A783-9A3ACB2D9E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D37FA-D44E-45B1-B222-226C864AF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015E6-145C-4337-860B-F00E99DE6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5D22-3452-49BD-8F9D-1A931F048F37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1C035-D836-44DC-B1C1-A0CA4E587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78462-7CEA-4202-8254-2C1DC6543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5CF-AA81-4625-9E96-870B9B4B4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098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" y="657486"/>
            <a:ext cx="626097" cy="486833"/>
          </a:xfrm>
          <a:prstGeom prst="rect">
            <a:avLst/>
          </a:prstGeom>
        </p:spPr>
        <p:txBody>
          <a:bodyPr/>
          <a:lstStyle>
            <a:lvl1pPr algn="r">
              <a:defRPr sz="1600" baseline="0">
                <a:solidFill>
                  <a:srgbClr val="575A59"/>
                </a:solidFill>
                <a:latin typeface="Arial"/>
              </a:defRPr>
            </a:lvl1pPr>
          </a:lstStyle>
          <a:p>
            <a:fld id="{12D0E593-76B6-5544-A785-F716AA57B7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111251" y="6387756"/>
            <a:ext cx="32688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800" dirty="0">
                <a:solidFill>
                  <a:schemeClr val="bg1"/>
                </a:solidFill>
                <a:latin typeface="Arial"/>
                <a:cs typeface="Arial"/>
              </a:rPr>
              <a:t>Copyright © 2020 Mitsubishi Electric Europe B.V. all rights reserved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1244600" y="1045908"/>
            <a:ext cx="10337800" cy="1017451"/>
          </a:xfrm>
          <a:prstGeom prst="rect">
            <a:avLst/>
          </a:prstGeom>
        </p:spPr>
        <p:txBody>
          <a:bodyPr vert="horz" lIns="0" tIns="0" rIns="0" bIns="0"/>
          <a:lstStyle>
            <a:lvl1pPr indent="0" algn="l">
              <a:defRPr sz="2667" b="1">
                <a:solidFill>
                  <a:srgbClr val="575A59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title 20pt Arial Bold </a:t>
            </a:r>
            <a:br>
              <a:rPr lang="en-GB" dirty="0"/>
            </a:br>
            <a:r>
              <a:rPr lang="en-GB" dirty="0"/>
              <a:t>(R:87, G:90, B:93)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244600" y="2269066"/>
            <a:ext cx="10331451" cy="364352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rgbClr val="575A59"/>
                </a:solidFill>
                <a:latin typeface="Arial"/>
                <a:cs typeface="Arial"/>
              </a:defRPr>
            </a:lvl1pPr>
            <a:lvl2pPr algn="l">
              <a:defRPr sz="1600">
                <a:solidFill>
                  <a:srgbClr val="575A59"/>
                </a:solidFill>
                <a:latin typeface="Arial"/>
                <a:cs typeface="Arial"/>
              </a:defRPr>
            </a:lvl2pPr>
            <a:lvl3pPr algn="l">
              <a:defRPr sz="1600">
                <a:solidFill>
                  <a:srgbClr val="575A59"/>
                </a:solidFill>
                <a:latin typeface="Arial"/>
                <a:cs typeface="Arial"/>
              </a:defRPr>
            </a:lvl3pPr>
            <a:lvl4pPr algn="l">
              <a:defRPr sz="1600">
                <a:solidFill>
                  <a:srgbClr val="575A59"/>
                </a:solidFill>
                <a:latin typeface="Arial"/>
                <a:cs typeface="Arial"/>
              </a:defRPr>
            </a:lvl4pPr>
            <a:lvl5pPr algn="l">
              <a:defRPr sz="1600">
                <a:solidFill>
                  <a:srgbClr val="575A59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copy Arial 12pt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44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" y="657486"/>
            <a:ext cx="626097" cy="486833"/>
          </a:xfrm>
          <a:prstGeom prst="rect">
            <a:avLst/>
          </a:prstGeom>
        </p:spPr>
        <p:txBody>
          <a:bodyPr/>
          <a:lstStyle>
            <a:lvl1pPr algn="r">
              <a:defRPr sz="1600" baseline="0">
                <a:solidFill>
                  <a:srgbClr val="575A59"/>
                </a:solidFill>
                <a:latin typeface="Arial"/>
              </a:defRPr>
            </a:lvl1pPr>
          </a:lstStyle>
          <a:p>
            <a:fld id="{12D0E593-76B6-5544-A785-F716AA57B7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111251" y="6387756"/>
            <a:ext cx="32688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800" dirty="0">
                <a:solidFill>
                  <a:schemeClr val="bg1"/>
                </a:solidFill>
                <a:latin typeface="Arial"/>
                <a:cs typeface="Arial"/>
              </a:rPr>
              <a:t>Copyright © 2020 Mitsubishi Electric Europe B.V. all rights reserved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1244600" y="1045908"/>
            <a:ext cx="10337800" cy="1017451"/>
          </a:xfrm>
          <a:prstGeom prst="rect">
            <a:avLst/>
          </a:prstGeom>
        </p:spPr>
        <p:txBody>
          <a:bodyPr vert="horz" lIns="0" tIns="0" rIns="0" bIns="0"/>
          <a:lstStyle>
            <a:lvl1pPr indent="0" algn="l">
              <a:defRPr sz="2667" b="1">
                <a:solidFill>
                  <a:srgbClr val="575A59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title 20pt Arial Bold </a:t>
            </a:r>
            <a:br>
              <a:rPr lang="en-GB" dirty="0"/>
            </a:br>
            <a:r>
              <a:rPr lang="en-GB" dirty="0"/>
              <a:t>(R:87, G:90, B:93)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244600" y="2269066"/>
            <a:ext cx="10331451" cy="364352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rgbClr val="575A59"/>
                </a:solidFill>
                <a:latin typeface="Arial"/>
                <a:cs typeface="Arial"/>
              </a:defRPr>
            </a:lvl1pPr>
            <a:lvl2pPr algn="l">
              <a:defRPr sz="1600">
                <a:solidFill>
                  <a:srgbClr val="575A59"/>
                </a:solidFill>
                <a:latin typeface="Arial"/>
                <a:cs typeface="Arial"/>
              </a:defRPr>
            </a:lvl2pPr>
            <a:lvl3pPr algn="l">
              <a:defRPr sz="1600">
                <a:solidFill>
                  <a:srgbClr val="575A59"/>
                </a:solidFill>
                <a:latin typeface="Arial"/>
                <a:cs typeface="Arial"/>
              </a:defRPr>
            </a:lvl3pPr>
            <a:lvl4pPr algn="l">
              <a:defRPr sz="1600">
                <a:solidFill>
                  <a:srgbClr val="575A59"/>
                </a:solidFill>
                <a:latin typeface="Arial"/>
                <a:cs typeface="Arial"/>
              </a:defRPr>
            </a:lvl4pPr>
            <a:lvl5pPr algn="l">
              <a:defRPr sz="1600">
                <a:solidFill>
                  <a:srgbClr val="575A59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copy Arial 12pt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53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/>
          <a:lstStyle>
            <a:lvl1pPr algn="l">
              <a:defRPr sz="2667">
                <a:solidFill>
                  <a:srgbClr val="2F3D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/>
          <a:lstStyle>
            <a:lvl1pPr marL="457189" indent="-457189">
              <a:buFont typeface="Wingdings" panose="05000000000000000000" pitchFamily="2" charset="2"/>
              <a:buChar char="§"/>
              <a:defRPr sz="1600">
                <a:solidFill>
                  <a:srgbClr val="2F3D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575" indent="-380990">
              <a:buFont typeface="Wingdings" panose="05000000000000000000" pitchFamily="2" charset="2"/>
              <a:buChar char="§"/>
              <a:defRPr sz="1600">
                <a:solidFill>
                  <a:srgbClr val="2F3D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Font typeface="Wingdings" panose="05000000000000000000" pitchFamily="2" charset="2"/>
              <a:buChar char="§"/>
              <a:defRPr sz="1600">
                <a:solidFill>
                  <a:srgbClr val="2F3D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33547" indent="-304792">
              <a:buFont typeface="Wingdings" panose="05000000000000000000" pitchFamily="2" charset="2"/>
              <a:buChar char="§"/>
              <a:defRPr sz="1600">
                <a:solidFill>
                  <a:srgbClr val="2F3D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131" indent="-304792">
              <a:buFont typeface="Wingdings" panose="05000000000000000000" pitchFamily="2" charset="2"/>
              <a:buChar char="§"/>
              <a:defRPr sz="1600">
                <a:solidFill>
                  <a:srgbClr val="2F3D44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3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AB643-91E2-4828-96C0-448F2F8F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65B0C-93BD-467F-869D-A1927E7DD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1953B-CE6A-4BD4-B1AD-1F11349AF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5D22-3452-49BD-8F9D-1A931F048F37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5B444-BA01-4589-8ED3-4C3FF6D0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CEE3A-AFDA-4979-872B-DF7A70699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5CF-AA81-4625-9E96-870B9B4B4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11DCE-5D0B-461E-AAE9-9DA6E88F4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F5479-A8E5-4D06-B35E-F520677DB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4DC16-9DC4-4DB9-9C44-EF05971DB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5D22-3452-49BD-8F9D-1A931F048F37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6EF74-5F49-440F-83F3-C49E0B034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10E0B-06C1-4A4D-815F-A1FB5069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5CF-AA81-4625-9E96-870B9B4B4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97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2E045-91BC-4E5A-B686-26D1617E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1EC04-9850-4808-8E3B-CEECE62B9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688E4-B9D4-4554-B7E9-491129A5E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DCCAB-2268-4EAB-AE91-AF49C2BA6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5D22-3452-49BD-8F9D-1A931F048F37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4373F7-6CB6-4FE8-82F9-7BCBE0775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9D9D1-18D7-4905-94B4-A77FF035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5CF-AA81-4625-9E96-870B9B4B4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8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E0255-E943-4152-9D2B-CFD5847AC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936C8B-CF0B-43D0-A51F-8D088DC8E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BD757E-93F4-41FD-A2BD-E4AE5D98F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992EE-45B6-446F-9802-F6A9EED49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629A3-B307-40B7-87B0-64DD20AEC1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BCECD2-9737-4D1F-AE03-719892606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5D22-3452-49BD-8F9D-1A931F048F37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8F571F-ED57-4699-AE33-16D0BD0FE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DFF0CB-F7F3-4CAC-B00B-3DE9CB61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5CF-AA81-4625-9E96-870B9B4B4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16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F784C-6B6B-4340-9393-441A4319A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166CD6-3AAA-418D-B2F9-315B2FA31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5D22-3452-49BD-8F9D-1A931F048F37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825F22-6130-4D4D-8937-CF4D0B20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07B407-0242-4E56-915A-7ADC2EF63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5CF-AA81-4625-9E96-870B9B4B4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82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C05462-26A0-431F-960C-5A40B25F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5D22-3452-49BD-8F9D-1A931F048F37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F1CE7F-3609-41CC-AD77-7FC2B9CED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9E96DC-7A0A-49D4-9EA2-8BC321D57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5CF-AA81-4625-9E96-870B9B4B4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29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264A8-24C1-4E68-A186-8DAFA4D59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E303F-F5B8-4DF5-9074-78E6C6709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ADD186-EB78-4494-AA00-1E729BF01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4F465B-FCB5-45DD-8FE1-D036B1AF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5D22-3452-49BD-8F9D-1A931F048F37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BA6086-1071-4ACF-BA32-B95885F4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CA2B9-0EEB-4393-A2C4-D6343C95C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5CF-AA81-4625-9E96-870B9B4B4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02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3D6BD-1ECB-4935-9719-474944602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289E12-2C00-414D-992C-60CBECA47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4F923-8F39-44DB-847E-6B8D565AD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9B6C43-BBBD-4971-8464-AC4E20DAF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5D22-3452-49BD-8F9D-1A931F048F37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D4D41-AAD3-4A41-94FD-45A5E2DC9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9FB55-D4DC-4CE7-BF41-CD5143D60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D5CF-AA81-4625-9E96-870B9B4B4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6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DE69B3-4272-47EF-AAC9-29E7647D4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8935D-4F81-4F8E-8344-EDB9F4E68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8C107-7E72-44BD-8D3B-9F2683B43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E5D22-3452-49BD-8F9D-1A931F048F37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C8432-0A8C-4384-B580-064C48E5E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8EB53-C403-46F1-A9D9-54D2F92895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7D5CF-AA81-4625-9E96-870B9B4B4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80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" y="105"/>
            <a:ext cx="12189199" cy="685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96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dt="0"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E593-76B6-5544-A785-F716AA57B781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89571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72117" y="2401258"/>
            <a:ext cx="9637072" cy="5744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3733" b="1" dirty="0">
                <a:solidFill>
                  <a:schemeClr val="bg1"/>
                </a:solidFill>
                <a:latin typeface="Arial"/>
                <a:cs typeface="Arial"/>
              </a:rPr>
              <a:t>Air Source Heat Pump Introduction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3212" y="5782777"/>
            <a:ext cx="5429577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Will Rossiter </a:t>
            </a:r>
          </a:p>
        </p:txBody>
      </p:sp>
    </p:spTree>
    <p:extLst>
      <p:ext uri="{BB962C8B-B14F-4D97-AF65-F5344CB8AC3E}">
        <p14:creationId xmlns:p14="http://schemas.microsoft.com/office/powerpoint/2010/main" val="390128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>
              <a:defRPr/>
            </a:pPr>
            <a:fld id="{12D0E593-76B6-5544-A785-F716AA57B781}" type="slidenum">
              <a:rPr lang="en-US"/>
              <a:pPr defTabSz="609585">
                <a:defRPr/>
              </a:pPr>
              <a:t>2</a:t>
            </a:fld>
            <a:endParaRPr lang="en-US" dirty="0"/>
          </a:p>
        </p:txBody>
      </p:sp>
      <p:sp>
        <p:nvSpPr>
          <p:cNvPr id="13" name="Text Placeholder 3"/>
          <p:cNvSpPr txBox="1">
            <a:spLocks noGrp="1"/>
          </p:cNvSpPr>
          <p:nvPr>
            <p:ph type="body" sz="quarter" idx="13"/>
          </p:nvPr>
        </p:nvSpPr>
        <p:spPr>
          <a:xfrm>
            <a:off x="1578244" y="2304159"/>
            <a:ext cx="5305829" cy="364352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133" dirty="0"/>
              <a:t>Energy Source = Food</a:t>
            </a:r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133" dirty="0"/>
              <a:t>Output heat = Back of fridge</a:t>
            </a:r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GB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GB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GB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GB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</p:txBody>
      </p:sp>
      <p:pic>
        <p:nvPicPr>
          <p:cNvPr id="9" name="Picture 2" descr="fridge copy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108" r="5389"/>
          <a:stretch/>
        </p:blipFill>
        <p:spPr bwMode="auto">
          <a:xfrm>
            <a:off x="1578245" y="1507734"/>
            <a:ext cx="3809140" cy="31695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3"/>
          <p:cNvSpPr txBox="1">
            <a:spLocks/>
          </p:cNvSpPr>
          <p:nvPr/>
        </p:nvSpPr>
        <p:spPr>
          <a:xfrm>
            <a:off x="6108220" y="2304158"/>
            <a:ext cx="5608640" cy="364352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133" dirty="0"/>
              <a:t>Energy Source = Heat in air</a:t>
            </a:r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133" dirty="0"/>
              <a:t>Output heat = To return water from house via heat exchanger </a:t>
            </a:r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GB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GB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GB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GB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</p:txBody>
      </p:sp>
      <p:pic>
        <p:nvPicPr>
          <p:cNvPr id="14" name="Picture 4" descr="fridge copy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22" b="2365"/>
          <a:stretch/>
        </p:blipFill>
        <p:spPr bwMode="auto">
          <a:xfrm>
            <a:off x="6179169" y="1507733"/>
            <a:ext cx="4436225" cy="31695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2"/>
          <p:cNvSpPr txBox="1">
            <a:spLocks/>
          </p:cNvSpPr>
          <p:nvPr/>
        </p:nvSpPr>
        <p:spPr>
          <a:xfrm>
            <a:off x="1244600" y="606108"/>
            <a:ext cx="10337800" cy="1017451"/>
          </a:xfrm>
          <a:prstGeom prst="rect">
            <a:avLst/>
          </a:prstGeom>
        </p:spPr>
        <p:txBody>
          <a:bodyPr vert="horz" lIns="0" tIns="0" rIns="0" bIns="0"/>
          <a:lstStyle>
            <a:lvl1pPr indent="0"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575A59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733" dirty="0">
                <a:solidFill>
                  <a:srgbClr val="575A5D"/>
                </a:solidFill>
              </a:rPr>
              <a:t>How Does a Heat Pump Work?</a:t>
            </a:r>
            <a:endParaRPr lang="en-US" sz="2133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874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>
              <a:defRPr/>
            </a:pPr>
            <a:fld id="{12D0E593-76B6-5544-A785-F716AA57B781}" type="slidenum">
              <a:rPr lang="en-US"/>
              <a:pPr defTabSz="609585">
                <a:defRPr/>
              </a:pPr>
              <a:t>3</a:t>
            </a:fld>
            <a:endParaRPr lang="en-US" dirty="0"/>
          </a:p>
        </p:txBody>
      </p:sp>
      <p:pic>
        <p:nvPicPr>
          <p:cNvPr id="12" name="Picture 5" descr="Whole Hou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4726" y="1974734"/>
            <a:ext cx="6181863" cy="3726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3"/>
          <p:cNvSpPr txBox="1"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133" dirty="0"/>
              <a:t>DHW cylinder supplying shower etc.</a:t>
            </a:r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133" dirty="0"/>
              <a:t>Heat Pump positioned </a:t>
            </a:r>
          </a:p>
          <a:p>
            <a:pPr marL="355591"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en-US" sz="2133" dirty="0"/>
              <a:t>externally</a:t>
            </a:r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133" dirty="0"/>
              <a:t>Supplies space heating via </a:t>
            </a:r>
          </a:p>
          <a:p>
            <a:pPr marL="355591"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en-US" sz="2133" dirty="0"/>
              <a:t>underfloor or radiators</a:t>
            </a:r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GB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GB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6040583" y="2631324"/>
            <a:ext cx="2315075" cy="896657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 defTabSz="609585"/>
            <a:endParaRPr lang="en-GB">
              <a:solidFill>
                <a:srgbClr val="000000"/>
              </a:solidFill>
              <a:latin typeface="Calibri"/>
              <a:ea typeface="ＭＳ Ｐゴシック" charset="-128"/>
            </a:endParaRPr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4389121" y="3613267"/>
            <a:ext cx="2305396" cy="94210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 defTabSz="609585"/>
            <a:endParaRPr lang="en-GB">
              <a:solidFill>
                <a:srgbClr val="000000"/>
              </a:solidFill>
              <a:latin typeface="Calibri"/>
              <a:ea typeface="ＭＳ Ｐゴシック" charset="-128"/>
            </a:endParaRP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V="1">
            <a:off x="4389121" y="3618809"/>
            <a:ext cx="5253644" cy="187313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 defTabSz="609585"/>
            <a:endParaRPr lang="en-GB">
              <a:solidFill>
                <a:srgbClr val="000000"/>
              </a:solidFill>
              <a:latin typeface="Calibri"/>
              <a:ea typeface="ＭＳ Ｐゴシック" charset="-128"/>
            </a:endParaRPr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 flipV="1">
            <a:off x="4389119" y="5290485"/>
            <a:ext cx="3336175" cy="19591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 defTabSz="609585"/>
            <a:endParaRPr lang="en-GB">
              <a:solidFill>
                <a:srgbClr val="000000"/>
              </a:solidFill>
              <a:latin typeface="Calibri"/>
              <a:ea typeface="ＭＳ Ｐゴシック" charset="-128"/>
            </a:endParaRPr>
          </a:p>
        </p:txBody>
      </p:sp>
      <p:sp>
        <p:nvSpPr>
          <p:cNvPr id="19" name="Title 2"/>
          <p:cNvSpPr txBox="1">
            <a:spLocks/>
          </p:cNvSpPr>
          <p:nvPr/>
        </p:nvSpPr>
        <p:spPr>
          <a:xfrm>
            <a:off x="1244600" y="606108"/>
            <a:ext cx="10337800" cy="1017451"/>
          </a:xfrm>
          <a:prstGeom prst="rect">
            <a:avLst/>
          </a:prstGeom>
        </p:spPr>
        <p:txBody>
          <a:bodyPr vert="horz" lIns="0" tIns="0" rIns="0" bIns="0"/>
          <a:lstStyle>
            <a:lvl1pPr indent="0"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575A59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609585"/>
            <a:r>
              <a:rPr lang="en-US" sz="3733" dirty="0">
                <a:solidFill>
                  <a:srgbClr val="575A5D"/>
                </a:solidFill>
              </a:rPr>
              <a:t>Home Integration &amp; Application</a:t>
            </a:r>
          </a:p>
          <a:p>
            <a:pPr defTabSz="609585"/>
            <a:r>
              <a:rPr lang="en-US" sz="2133" dirty="0">
                <a:solidFill>
                  <a:prstClr val="white">
                    <a:lumMod val="50000"/>
                  </a:prstClr>
                </a:solidFill>
              </a:rPr>
              <a:t>Provides all Domestic Hot Water and Space Heating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5746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>
              <a:defRPr/>
            </a:pPr>
            <a:fld id="{12D0E593-76B6-5544-A785-F716AA57B781}" type="slidenum">
              <a:rPr lang="en-US"/>
              <a:pPr defTabSz="609585">
                <a:defRPr/>
              </a:pPr>
              <a:t>4</a:t>
            </a:fld>
            <a:endParaRPr lang="en-US" dirty="0"/>
          </a:p>
        </p:txBody>
      </p:sp>
      <p:sp>
        <p:nvSpPr>
          <p:cNvPr id="13" name="Text Placeholder 3"/>
          <p:cNvSpPr txBox="1"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575A59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133" dirty="0"/>
              <a:t>Fuel unit cost : https://energysavingtrust.org.uk/about-us/our-calculations</a:t>
            </a:r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GB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GB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  <a:p>
            <a:pPr marL="380990" indent="-380990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133" dirty="0"/>
          </a:p>
        </p:txBody>
      </p:sp>
      <p:sp>
        <p:nvSpPr>
          <p:cNvPr id="19" name="Title 2"/>
          <p:cNvSpPr txBox="1">
            <a:spLocks/>
          </p:cNvSpPr>
          <p:nvPr/>
        </p:nvSpPr>
        <p:spPr>
          <a:xfrm>
            <a:off x="1244600" y="606108"/>
            <a:ext cx="10337800" cy="1017451"/>
          </a:xfrm>
          <a:prstGeom prst="rect">
            <a:avLst/>
          </a:prstGeom>
        </p:spPr>
        <p:txBody>
          <a:bodyPr vert="horz" lIns="0" tIns="0" rIns="0" bIns="0"/>
          <a:lstStyle>
            <a:lvl1pPr indent="0"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575A59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733" dirty="0">
                <a:solidFill>
                  <a:srgbClr val="575A5D"/>
                </a:solidFill>
              </a:rPr>
              <a:t>Estimated ASHP Run cost comparison </a:t>
            </a:r>
          </a:p>
          <a:p>
            <a:r>
              <a:rPr lang="en-US" sz="2133" dirty="0">
                <a:solidFill>
                  <a:schemeClr val="bg1">
                    <a:lumMod val="50000"/>
                  </a:schemeClr>
                </a:solidFill>
              </a:rPr>
              <a:t>Estimated % increase in running cost p/kwh versus Gas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4600" y="1886574"/>
            <a:ext cx="8957912" cy="35522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6556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12D0E593-76B6-5544-A785-F716AA57B78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89571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72117" y="2401258"/>
            <a:ext cx="6521891" cy="38569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3733" b="1" dirty="0">
                <a:solidFill>
                  <a:prstClr val="white"/>
                </a:solidFill>
                <a:latin typeface="Arial"/>
                <a:cs typeface="Arial"/>
              </a:rPr>
              <a:t>Thank You</a:t>
            </a:r>
          </a:p>
          <a:p>
            <a:endParaRPr lang="en-US" sz="3733" b="1" dirty="0">
              <a:solidFill>
                <a:prstClr val="white"/>
              </a:solidFill>
              <a:latin typeface="Arial"/>
              <a:cs typeface="Arial"/>
            </a:endParaRPr>
          </a:p>
          <a:p>
            <a:r>
              <a:rPr lang="en-US" sz="2133" b="1" dirty="0">
                <a:solidFill>
                  <a:prstClr val="white"/>
                </a:solidFill>
                <a:latin typeface="Arial"/>
                <a:cs typeface="Arial"/>
              </a:rPr>
              <a:t>T: 07384 877119</a:t>
            </a:r>
          </a:p>
          <a:p>
            <a:r>
              <a:rPr lang="en-US" sz="2133" b="1" dirty="0">
                <a:solidFill>
                  <a:prstClr val="white"/>
                </a:solidFill>
                <a:latin typeface="Arial"/>
                <a:cs typeface="Arial"/>
              </a:rPr>
              <a:t>E: william.rossiter@meuk.mee.com</a:t>
            </a:r>
          </a:p>
          <a:p>
            <a:r>
              <a:rPr lang="en-US" sz="2133" b="1" dirty="0">
                <a:solidFill>
                  <a:prstClr val="white"/>
                </a:solidFill>
                <a:latin typeface="Arial"/>
                <a:cs typeface="Arial"/>
              </a:rPr>
              <a:t>W: ecodan.co.uk</a:t>
            </a:r>
          </a:p>
          <a:p>
            <a:endParaRPr lang="en-US" sz="3733" b="1" dirty="0">
              <a:solidFill>
                <a:prstClr val="white"/>
              </a:solidFill>
              <a:latin typeface="Arial"/>
              <a:cs typeface="Arial"/>
            </a:endParaRPr>
          </a:p>
          <a:p>
            <a:endParaRPr lang="en-US" sz="3733" b="1" dirty="0">
              <a:solidFill>
                <a:prstClr val="white"/>
              </a:solidFill>
              <a:latin typeface="Arial"/>
              <a:cs typeface="Arial"/>
            </a:endParaRPr>
          </a:p>
          <a:p>
            <a:endParaRPr lang="en-US" sz="3733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3211" y="5782777"/>
            <a:ext cx="603980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>
                <a:solidFill>
                  <a:prstClr val="white"/>
                </a:solidFill>
                <a:latin typeface="Arial"/>
                <a:cs typeface="Arial"/>
              </a:rPr>
              <a:t>Will Rossiter</a:t>
            </a:r>
          </a:p>
        </p:txBody>
      </p:sp>
    </p:spTree>
    <p:extLst>
      <p:ext uri="{BB962C8B-B14F-4D97-AF65-F5344CB8AC3E}">
        <p14:creationId xmlns:p14="http://schemas.microsoft.com/office/powerpoint/2010/main" val="889387227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139</Words>
  <Application>Microsoft Office PowerPoint</Application>
  <PresentationFormat>Widescreen</PresentationFormat>
  <Paragraphs>77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Rossiter, William</dc:creator>
  <cp:lastModifiedBy>Rossiter, William</cp:lastModifiedBy>
  <cp:revision>1</cp:revision>
  <dcterms:created xsi:type="dcterms:W3CDTF">2021-11-18T11:49:32Z</dcterms:created>
  <dcterms:modified xsi:type="dcterms:W3CDTF">2021-11-18T11:53:11Z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55f6660-0408-47d2-ae31-f46329b4bd81_Enabled">
    <vt:lpwstr>true</vt:lpwstr>
  </property>
  <property fmtid="{D5CDD505-2E9C-101B-9397-08002B2CF9AE}" pid="3" name="MSIP_Label_d55f6660-0408-47d2-ae31-f46329b4bd81_SetDate">
    <vt:lpwstr>2021-11-18T11:49:32Z</vt:lpwstr>
  </property>
  <property fmtid="{D5CDD505-2E9C-101B-9397-08002B2CF9AE}" pid="4" name="MSIP_Label_d55f6660-0408-47d2-ae31-f46329b4bd81_Method">
    <vt:lpwstr>Standard</vt:lpwstr>
  </property>
  <property fmtid="{D5CDD505-2E9C-101B-9397-08002B2CF9AE}" pid="5" name="MSIP_Label_d55f6660-0408-47d2-ae31-f46329b4bd81_Name">
    <vt:lpwstr>General</vt:lpwstr>
  </property>
  <property fmtid="{D5CDD505-2E9C-101B-9397-08002B2CF9AE}" pid="6" name="MSIP_Label_d55f6660-0408-47d2-ae31-f46329b4bd81_SiteId">
    <vt:lpwstr>1f141cfd-a6c5-4e9a-bf84-7116c141e5f4</vt:lpwstr>
  </property>
  <property fmtid="{D5CDD505-2E9C-101B-9397-08002B2CF9AE}" pid="7" name="MSIP_Label_d55f6660-0408-47d2-ae31-f46329b4bd81_ActionId">
    <vt:lpwstr>2526c145-5532-49fa-9b79-c3a7ef25dfbf</vt:lpwstr>
  </property>
  <property fmtid="{D5CDD505-2E9C-101B-9397-08002B2CF9AE}" pid="8" name="MSIP_Label_d55f6660-0408-47d2-ae31-f46329b4bd81_ContentBits">
    <vt:lpwstr>0</vt:lpwstr>
  </property>
</Properties>
</file>