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8" r:id="rId5"/>
    <p:sldId id="351" r:id="rId6"/>
    <p:sldId id="353" r:id="rId7"/>
    <p:sldId id="357" r:id="rId8"/>
    <p:sldId id="318" r:id="rId9"/>
    <p:sldId id="354" r:id="rId10"/>
    <p:sldId id="346" r:id="rId11"/>
    <p:sldId id="258" r:id="rId12"/>
    <p:sldId id="264" r:id="rId13"/>
    <p:sldId id="259" r:id="rId14"/>
    <p:sldId id="267" r:id="rId15"/>
    <p:sldId id="265" r:id="rId16"/>
    <p:sldId id="263" r:id="rId17"/>
    <p:sldId id="266" r:id="rId18"/>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Mansell" initials="H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03D"/>
    <a:srgbClr val="E67328"/>
    <a:srgbClr val="42BFF0"/>
    <a:srgbClr val="1B305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67" d="100"/>
          <a:sy n="67" d="100"/>
        </p:scale>
        <p:origin x="6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DCD4F-6D94-4569-A2D8-49EC705758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09B8AB7B-A0DD-4F3F-BFF7-50111FE7ECAF}">
      <dgm:prSet phldrT="[Text]"/>
      <dgm:spPr>
        <a:solidFill>
          <a:srgbClr val="1B203D"/>
        </a:solidFill>
      </dgm:spPr>
      <dgm:t>
        <a:bodyPr/>
        <a:lstStyle/>
        <a:p>
          <a:r>
            <a:rPr lang="en-GB" dirty="0"/>
            <a:t>What can we do?</a:t>
          </a:r>
        </a:p>
      </dgm:t>
    </dgm:pt>
    <dgm:pt modelId="{255B80F0-09D1-4364-A37A-812D26C0F49A}" type="parTrans" cxnId="{1E2F7374-6BD4-48BF-AC50-8BA12F13A68F}">
      <dgm:prSet/>
      <dgm:spPr/>
      <dgm:t>
        <a:bodyPr/>
        <a:lstStyle/>
        <a:p>
          <a:endParaRPr lang="en-GB"/>
        </a:p>
      </dgm:t>
    </dgm:pt>
    <dgm:pt modelId="{E35F9EB5-362C-425D-857B-44DD6BBDC863}" type="sibTrans" cxnId="{1E2F7374-6BD4-48BF-AC50-8BA12F13A68F}">
      <dgm:prSet/>
      <dgm:spPr/>
      <dgm:t>
        <a:bodyPr/>
        <a:lstStyle/>
        <a:p>
          <a:endParaRPr lang="en-GB"/>
        </a:p>
      </dgm:t>
    </dgm:pt>
    <dgm:pt modelId="{C6AE3D26-CFB2-4952-8D61-EC2EA05AA07E}">
      <dgm:prSet/>
      <dgm:spPr>
        <a:solidFill>
          <a:srgbClr val="1B203D"/>
        </a:solidFill>
      </dgm:spPr>
      <dgm:t>
        <a:bodyPr/>
        <a:lstStyle/>
        <a:p>
          <a:r>
            <a:rPr lang="en-GB" dirty="0"/>
            <a:t>How can we do it?</a:t>
          </a:r>
        </a:p>
      </dgm:t>
    </dgm:pt>
    <dgm:pt modelId="{72FAEF0D-3B2A-4A56-8ED2-0844BCDF0B4B}" type="parTrans" cxnId="{7A1F0F93-1563-417A-AB00-265278C0B495}">
      <dgm:prSet/>
      <dgm:spPr/>
      <dgm:t>
        <a:bodyPr/>
        <a:lstStyle/>
        <a:p>
          <a:endParaRPr lang="en-GB"/>
        </a:p>
      </dgm:t>
    </dgm:pt>
    <dgm:pt modelId="{F091AED1-0BE3-405F-B074-B2B8B65F508C}" type="sibTrans" cxnId="{7A1F0F93-1563-417A-AB00-265278C0B495}">
      <dgm:prSet/>
      <dgm:spPr/>
      <dgm:t>
        <a:bodyPr/>
        <a:lstStyle/>
        <a:p>
          <a:endParaRPr lang="en-GB"/>
        </a:p>
      </dgm:t>
    </dgm:pt>
    <dgm:pt modelId="{0533C5E2-DC1B-433A-913D-4AB18DC37545}">
      <dgm:prSet custT="1"/>
      <dgm:spPr>
        <a:solidFill>
          <a:srgbClr val="1B203D"/>
        </a:solidFill>
      </dgm:spPr>
      <dgm:t>
        <a:bodyPr/>
        <a:lstStyle/>
        <a:p>
          <a:r>
            <a:rPr lang="en-GB" sz="3400" dirty="0"/>
            <a:t>Where</a:t>
          </a:r>
          <a:r>
            <a:rPr lang="en-GB" sz="3600" dirty="0"/>
            <a:t> can we do it?</a:t>
          </a:r>
        </a:p>
      </dgm:t>
    </dgm:pt>
    <dgm:pt modelId="{86CAE30D-FF9B-41A3-AFA2-2251816D4319}" type="parTrans" cxnId="{62C3109C-288D-454D-9C00-7098A8330B5F}">
      <dgm:prSet/>
      <dgm:spPr/>
      <dgm:t>
        <a:bodyPr/>
        <a:lstStyle/>
        <a:p>
          <a:endParaRPr lang="en-GB"/>
        </a:p>
      </dgm:t>
    </dgm:pt>
    <dgm:pt modelId="{46866FAC-3D57-48DE-98C1-F3EB40211D4D}" type="sibTrans" cxnId="{62C3109C-288D-454D-9C00-7098A8330B5F}">
      <dgm:prSet/>
      <dgm:spPr/>
      <dgm:t>
        <a:bodyPr/>
        <a:lstStyle/>
        <a:p>
          <a:endParaRPr lang="en-GB"/>
        </a:p>
      </dgm:t>
    </dgm:pt>
    <dgm:pt modelId="{45D3F00A-9F02-4294-9A80-6D99E0FBD935}" type="pres">
      <dgm:prSet presAssocID="{953DCD4F-6D94-4569-A2D8-49EC705758D1}" presName="outerComposite" presStyleCnt="0">
        <dgm:presLayoutVars>
          <dgm:chMax val="5"/>
          <dgm:dir/>
          <dgm:resizeHandles val="exact"/>
        </dgm:presLayoutVars>
      </dgm:prSet>
      <dgm:spPr/>
    </dgm:pt>
    <dgm:pt modelId="{81A1F08A-DE99-43FB-889D-425F6ED61F0D}" type="pres">
      <dgm:prSet presAssocID="{953DCD4F-6D94-4569-A2D8-49EC705758D1}" presName="dummyMaxCanvas" presStyleCnt="0">
        <dgm:presLayoutVars/>
      </dgm:prSet>
      <dgm:spPr/>
    </dgm:pt>
    <dgm:pt modelId="{89E9506B-AFF6-4892-AFB1-ADBBD919ED20}" type="pres">
      <dgm:prSet presAssocID="{953DCD4F-6D94-4569-A2D8-49EC705758D1}" presName="ThreeNodes_1" presStyleLbl="node1" presStyleIdx="0" presStyleCnt="3">
        <dgm:presLayoutVars>
          <dgm:bulletEnabled val="1"/>
        </dgm:presLayoutVars>
      </dgm:prSet>
      <dgm:spPr/>
    </dgm:pt>
    <dgm:pt modelId="{63EC812F-DB1E-41F2-8B90-05699738ECAF}" type="pres">
      <dgm:prSet presAssocID="{953DCD4F-6D94-4569-A2D8-49EC705758D1}" presName="ThreeNodes_2" presStyleLbl="node1" presStyleIdx="1" presStyleCnt="3">
        <dgm:presLayoutVars>
          <dgm:bulletEnabled val="1"/>
        </dgm:presLayoutVars>
      </dgm:prSet>
      <dgm:spPr/>
    </dgm:pt>
    <dgm:pt modelId="{2895B681-7F5D-496C-81CC-879CAA648A02}" type="pres">
      <dgm:prSet presAssocID="{953DCD4F-6D94-4569-A2D8-49EC705758D1}" presName="ThreeNodes_3" presStyleLbl="node1" presStyleIdx="2" presStyleCnt="3">
        <dgm:presLayoutVars>
          <dgm:bulletEnabled val="1"/>
        </dgm:presLayoutVars>
      </dgm:prSet>
      <dgm:spPr/>
    </dgm:pt>
    <dgm:pt modelId="{0E7B6960-B85A-4DE0-A6C7-93737068FECF}" type="pres">
      <dgm:prSet presAssocID="{953DCD4F-6D94-4569-A2D8-49EC705758D1}" presName="ThreeConn_1-2" presStyleLbl="fgAccFollowNode1" presStyleIdx="0" presStyleCnt="2">
        <dgm:presLayoutVars>
          <dgm:bulletEnabled val="1"/>
        </dgm:presLayoutVars>
      </dgm:prSet>
      <dgm:spPr/>
    </dgm:pt>
    <dgm:pt modelId="{F7DF5ECC-AD5D-4738-BCB8-42AB09C34837}" type="pres">
      <dgm:prSet presAssocID="{953DCD4F-6D94-4569-A2D8-49EC705758D1}" presName="ThreeConn_2-3" presStyleLbl="fgAccFollowNode1" presStyleIdx="1" presStyleCnt="2">
        <dgm:presLayoutVars>
          <dgm:bulletEnabled val="1"/>
        </dgm:presLayoutVars>
      </dgm:prSet>
      <dgm:spPr/>
    </dgm:pt>
    <dgm:pt modelId="{5C9450EB-0B82-48CB-B82B-08AC08257177}" type="pres">
      <dgm:prSet presAssocID="{953DCD4F-6D94-4569-A2D8-49EC705758D1}" presName="ThreeNodes_1_text" presStyleLbl="node1" presStyleIdx="2" presStyleCnt="3">
        <dgm:presLayoutVars>
          <dgm:bulletEnabled val="1"/>
        </dgm:presLayoutVars>
      </dgm:prSet>
      <dgm:spPr/>
    </dgm:pt>
    <dgm:pt modelId="{20830636-7D50-4893-B5DF-2E9B756304B0}" type="pres">
      <dgm:prSet presAssocID="{953DCD4F-6D94-4569-A2D8-49EC705758D1}" presName="ThreeNodes_2_text" presStyleLbl="node1" presStyleIdx="2" presStyleCnt="3">
        <dgm:presLayoutVars>
          <dgm:bulletEnabled val="1"/>
        </dgm:presLayoutVars>
      </dgm:prSet>
      <dgm:spPr/>
    </dgm:pt>
    <dgm:pt modelId="{9CD96724-DA50-46AF-B28B-8A895B39C395}" type="pres">
      <dgm:prSet presAssocID="{953DCD4F-6D94-4569-A2D8-49EC705758D1}" presName="ThreeNodes_3_text" presStyleLbl="node1" presStyleIdx="2" presStyleCnt="3">
        <dgm:presLayoutVars>
          <dgm:bulletEnabled val="1"/>
        </dgm:presLayoutVars>
      </dgm:prSet>
      <dgm:spPr/>
    </dgm:pt>
  </dgm:ptLst>
  <dgm:cxnLst>
    <dgm:cxn modelId="{E4FBBC00-6517-4B86-ACEA-98C77BFBE4CE}" type="presOf" srcId="{0533C5E2-DC1B-433A-913D-4AB18DC37545}" destId="{9CD96724-DA50-46AF-B28B-8A895B39C395}" srcOrd="1" destOrd="0" presId="urn:microsoft.com/office/officeart/2005/8/layout/vProcess5"/>
    <dgm:cxn modelId="{93295620-B9F8-4DF2-84F0-3F8B58F37ECB}" type="presOf" srcId="{C6AE3D26-CFB2-4952-8D61-EC2EA05AA07E}" destId="{63EC812F-DB1E-41F2-8B90-05699738ECAF}" srcOrd="0" destOrd="0" presId="urn:microsoft.com/office/officeart/2005/8/layout/vProcess5"/>
    <dgm:cxn modelId="{7E23675E-5A43-44C4-8806-57FA7F8C1D9D}" type="presOf" srcId="{09B8AB7B-A0DD-4F3F-BFF7-50111FE7ECAF}" destId="{89E9506B-AFF6-4892-AFB1-ADBBD919ED20}" srcOrd="0" destOrd="0" presId="urn:microsoft.com/office/officeart/2005/8/layout/vProcess5"/>
    <dgm:cxn modelId="{F5A2515E-7FCF-4C3B-A292-AE83AFFD8C84}" type="presOf" srcId="{E35F9EB5-362C-425D-857B-44DD6BBDC863}" destId="{0E7B6960-B85A-4DE0-A6C7-93737068FECF}" srcOrd="0" destOrd="0" presId="urn:microsoft.com/office/officeart/2005/8/layout/vProcess5"/>
    <dgm:cxn modelId="{1E2F7374-6BD4-48BF-AC50-8BA12F13A68F}" srcId="{953DCD4F-6D94-4569-A2D8-49EC705758D1}" destId="{09B8AB7B-A0DD-4F3F-BFF7-50111FE7ECAF}" srcOrd="0" destOrd="0" parTransId="{255B80F0-09D1-4364-A37A-812D26C0F49A}" sibTransId="{E35F9EB5-362C-425D-857B-44DD6BBDC863}"/>
    <dgm:cxn modelId="{7A1F0F93-1563-417A-AB00-265278C0B495}" srcId="{953DCD4F-6D94-4569-A2D8-49EC705758D1}" destId="{C6AE3D26-CFB2-4952-8D61-EC2EA05AA07E}" srcOrd="1" destOrd="0" parTransId="{72FAEF0D-3B2A-4A56-8ED2-0844BCDF0B4B}" sibTransId="{F091AED1-0BE3-405F-B074-B2B8B65F508C}"/>
    <dgm:cxn modelId="{62C3109C-288D-454D-9C00-7098A8330B5F}" srcId="{953DCD4F-6D94-4569-A2D8-49EC705758D1}" destId="{0533C5E2-DC1B-433A-913D-4AB18DC37545}" srcOrd="2" destOrd="0" parTransId="{86CAE30D-FF9B-41A3-AFA2-2251816D4319}" sibTransId="{46866FAC-3D57-48DE-98C1-F3EB40211D4D}"/>
    <dgm:cxn modelId="{7865EFAB-F0B0-49EC-98A2-F072E111EB65}" type="presOf" srcId="{F091AED1-0BE3-405F-B074-B2B8B65F508C}" destId="{F7DF5ECC-AD5D-4738-BCB8-42AB09C34837}" srcOrd="0" destOrd="0" presId="urn:microsoft.com/office/officeart/2005/8/layout/vProcess5"/>
    <dgm:cxn modelId="{FE2182C6-A56D-4087-A7EE-7A7521F93C77}" type="presOf" srcId="{C6AE3D26-CFB2-4952-8D61-EC2EA05AA07E}" destId="{20830636-7D50-4893-B5DF-2E9B756304B0}" srcOrd="1" destOrd="0" presId="urn:microsoft.com/office/officeart/2005/8/layout/vProcess5"/>
    <dgm:cxn modelId="{98534ED8-68BA-45E0-8EF2-2B4755126268}" type="presOf" srcId="{0533C5E2-DC1B-433A-913D-4AB18DC37545}" destId="{2895B681-7F5D-496C-81CC-879CAA648A02}" srcOrd="0" destOrd="0" presId="urn:microsoft.com/office/officeart/2005/8/layout/vProcess5"/>
    <dgm:cxn modelId="{F17653DF-2494-4943-9728-CCC531E608D3}" type="presOf" srcId="{09B8AB7B-A0DD-4F3F-BFF7-50111FE7ECAF}" destId="{5C9450EB-0B82-48CB-B82B-08AC08257177}" srcOrd="1" destOrd="0" presId="urn:microsoft.com/office/officeart/2005/8/layout/vProcess5"/>
    <dgm:cxn modelId="{1E772CF8-F2D1-4086-A01C-3BF6F7ED04BA}" type="presOf" srcId="{953DCD4F-6D94-4569-A2D8-49EC705758D1}" destId="{45D3F00A-9F02-4294-9A80-6D99E0FBD935}" srcOrd="0" destOrd="0" presId="urn:microsoft.com/office/officeart/2005/8/layout/vProcess5"/>
    <dgm:cxn modelId="{46F2A35D-09FD-47E5-98E7-491F2E4F36E7}" type="presParOf" srcId="{45D3F00A-9F02-4294-9A80-6D99E0FBD935}" destId="{81A1F08A-DE99-43FB-889D-425F6ED61F0D}" srcOrd="0" destOrd="0" presId="urn:microsoft.com/office/officeart/2005/8/layout/vProcess5"/>
    <dgm:cxn modelId="{0B7C2FE4-30B2-4E1B-B8C8-DC3D189C836F}" type="presParOf" srcId="{45D3F00A-9F02-4294-9A80-6D99E0FBD935}" destId="{89E9506B-AFF6-4892-AFB1-ADBBD919ED20}" srcOrd="1" destOrd="0" presId="urn:microsoft.com/office/officeart/2005/8/layout/vProcess5"/>
    <dgm:cxn modelId="{87336F75-6621-4B71-93A8-2CE51785AE28}" type="presParOf" srcId="{45D3F00A-9F02-4294-9A80-6D99E0FBD935}" destId="{63EC812F-DB1E-41F2-8B90-05699738ECAF}" srcOrd="2" destOrd="0" presId="urn:microsoft.com/office/officeart/2005/8/layout/vProcess5"/>
    <dgm:cxn modelId="{E46CF384-E954-4D64-8416-6939E5512B4E}" type="presParOf" srcId="{45D3F00A-9F02-4294-9A80-6D99E0FBD935}" destId="{2895B681-7F5D-496C-81CC-879CAA648A02}" srcOrd="3" destOrd="0" presId="urn:microsoft.com/office/officeart/2005/8/layout/vProcess5"/>
    <dgm:cxn modelId="{88DD519F-905B-4E5E-8E70-283D2E4D8B76}" type="presParOf" srcId="{45D3F00A-9F02-4294-9A80-6D99E0FBD935}" destId="{0E7B6960-B85A-4DE0-A6C7-93737068FECF}" srcOrd="4" destOrd="0" presId="urn:microsoft.com/office/officeart/2005/8/layout/vProcess5"/>
    <dgm:cxn modelId="{133F687F-4A96-45D6-88A5-F99604202BC6}" type="presParOf" srcId="{45D3F00A-9F02-4294-9A80-6D99E0FBD935}" destId="{F7DF5ECC-AD5D-4738-BCB8-42AB09C34837}" srcOrd="5" destOrd="0" presId="urn:microsoft.com/office/officeart/2005/8/layout/vProcess5"/>
    <dgm:cxn modelId="{0EEE2238-D060-40A1-9346-BB33F09F20FA}" type="presParOf" srcId="{45D3F00A-9F02-4294-9A80-6D99E0FBD935}" destId="{5C9450EB-0B82-48CB-B82B-08AC08257177}" srcOrd="6" destOrd="0" presId="urn:microsoft.com/office/officeart/2005/8/layout/vProcess5"/>
    <dgm:cxn modelId="{BDD59C03-367F-4219-B293-A75D4A9CF38B}" type="presParOf" srcId="{45D3F00A-9F02-4294-9A80-6D99E0FBD935}" destId="{20830636-7D50-4893-B5DF-2E9B756304B0}" srcOrd="7" destOrd="0" presId="urn:microsoft.com/office/officeart/2005/8/layout/vProcess5"/>
    <dgm:cxn modelId="{5E9D174E-066B-4E0F-8F07-D82927B8BC2F}" type="presParOf" srcId="{45D3F00A-9F02-4294-9A80-6D99E0FBD935}" destId="{9CD96724-DA50-46AF-B28B-8A895B39C39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C7A13-5297-4C54-8D0B-A24598F6CE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523D43F-590D-4282-8D8E-81A4C882092F}">
      <dgm:prSet phldrT="[Text]"/>
      <dgm:spPr>
        <a:solidFill>
          <a:srgbClr val="1B203D"/>
        </a:solidFill>
      </dgm:spPr>
      <dgm:t>
        <a:bodyPr/>
        <a:lstStyle/>
        <a:p>
          <a:pPr>
            <a:buClrTx/>
            <a:buSzTx/>
            <a:buFontTx/>
            <a:buNone/>
          </a:pPr>
          <a:r>
            <a:rPr lang="en-GB" dirty="0"/>
            <a:t>1. </a:t>
          </a:r>
          <a:r>
            <a:rPr lang="en-GB" i="0" dirty="0">
              <a:effectLst/>
              <a:latin typeface="Arial" panose="020B0604020202020204" pitchFamily="34" charset="0"/>
              <a:ea typeface="Times New Roman" panose="02020603050405020304" pitchFamily="18" charset="0"/>
            </a:rPr>
            <a:t>Areas with high nature value</a:t>
          </a:r>
          <a:endParaRPr lang="en-GB" dirty="0"/>
        </a:p>
      </dgm:t>
    </dgm:pt>
    <dgm:pt modelId="{61224626-B72C-48F8-BB5C-8A42C9372FF8}" type="parTrans" cxnId="{02CFAE98-ECEF-44B6-8857-C88A5803A2DE}">
      <dgm:prSet/>
      <dgm:spPr/>
      <dgm:t>
        <a:bodyPr/>
        <a:lstStyle/>
        <a:p>
          <a:endParaRPr lang="en-GB"/>
        </a:p>
      </dgm:t>
    </dgm:pt>
    <dgm:pt modelId="{5FC79E83-5F32-45FA-8793-1B5F532DDD6A}" type="sibTrans" cxnId="{02CFAE98-ECEF-44B6-8857-C88A5803A2DE}">
      <dgm:prSet/>
      <dgm:spPr/>
      <dgm:t>
        <a:bodyPr/>
        <a:lstStyle/>
        <a:p>
          <a:endParaRPr lang="en-GB"/>
        </a:p>
      </dgm:t>
    </dgm:pt>
    <dgm:pt modelId="{01AAF0C4-6D33-428F-BC6B-6CE121D8F0D0}">
      <dgm:prSet/>
      <dgm:spPr>
        <a:solidFill>
          <a:srgbClr val="1B203D"/>
        </a:solidFill>
      </dgm:spPr>
      <dgm:t>
        <a:bodyPr/>
        <a:lstStyle/>
        <a:p>
          <a:pPr>
            <a:lnSpc>
              <a:spcPct val="100000"/>
            </a:lnSpc>
          </a:pPr>
          <a:r>
            <a:rPr lang="en-GB" i="0">
              <a:effectLst/>
              <a:latin typeface="Arial" panose="020B0604020202020204" pitchFamily="34" charset="0"/>
              <a:ea typeface="Times New Roman" panose="02020603050405020304" pitchFamily="18" charset="0"/>
            </a:rPr>
            <a:t>2. Areas of potential for creating valuable habitats</a:t>
          </a:r>
          <a:endParaRPr lang="en-GB" i="0" dirty="0">
            <a:effectLst/>
            <a:latin typeface="Arial" panose="020B0604020202020204" pitchFamily="34" charset="0"/>
            <a:ea typeface="Times New Roman" panose="02020603050405020304" pitchFamily="18" charset="0"/>
          </a:endParaRPr>
        </a:p>
      </dgm:t>
    </dgm:pt>
    <dgm:pt modelId="{423DFB02-AF94-448C-B8BB-BE5705CFB120}" type="parTrans" cxnId="{10D0CAF6-4154-4BEA-AB2A-023D8EB9A417}">
      <dgm:prSet/>
      <dgm:spPr/>
      <dgm:t>
        <a:bodyPr/>
        <a:lstStyle/>
        <a:p>
          <a:endParaRPr lang="en-GB"/>
        </a:p>
      </dgm:t>
    </dgm:pt>
    <dgm:pt modelId="{CB12C6A6-48FC-4C34-956F-A286534EDD2F}" type="sibTrans" cxnId="{10D0CAF6-4154-4BEA-AB2A-023D8EB9A417}">
      <dgm:prSet/>
      <dgm:spPr/>
      <dgm:t>
        <a:bodyPr/>
        <a:lstStyle/>
        <a:p>
          <a:endParaRPr lang="en-GB"/>
        </a:p>
      </dgm:t>
    </dgm:pt>
    <dgm:pt modelId="{0C026AB7-F237-441C-ADDC-3263DC862B73}">
      <dgm:prSet/>
      <dgm:spPr>
        <a:solidFill>
          <a:srgbClr val="1B203D"/>
        </a:solidFill>
      </dgm:spPr>
      <dgm:t>
        <a:bodyPr/>
        <a:lstStyle/>
        <a:p>
          <a:pPr>
            <a:lnSpc>
              <a:spcPct val="100000"/>
            </a:lnSpc>
          </a:pPr>
          <a:r>
            <a:rPr lang="en-GB" i="0" dirty="0">
              <a:effectLst/>
              <a:latin typeface="Arial" panose="020B0604020202020204" pitchFamily="34" charset="0"/>
              <a:ea typeface="Times New Roman" panose="02020603050405020304" pitchFamily="18" charset="0"/>
            </a:rPr>
            <a:t>3. Areas where creation or improvement of habitat could deliver wider environmental benefits</a:t>
          </a:r>
        </a:p>
      </dgm:t>
    </dgm:pt>
    <dgm:pt modelId="{905C1213-8759-474D-8140-E86E4B68C3C3}" type="parTrans" cxnId="{F7991064-F5FB-49BF-B466-EC3BC2AAF9DA}">
      <dgm:prSet/>
      <dgm:spPr/>
      <dgm:t>
        <a:bodyPr/>
        <a:lstStyle/>
        <a:p>
          <a:endParaRPr lang="en-GB"/>
        </a:p>
      </dgm:t>
    </dgm:pt>
    <dgm:pt modelId="{39D46B4C-1063-4871-A789-B5C696E814F1}" type="sibTrans" cxnId="{F7991064-F5FB-49BF-B466-EC3BC2AAF9DA}">
      <dgm:prSet/>
      <dgm:spPr/>
      <dgm:t>
        <a:bodyPr/>
        <a:lstStyle/>
        <a:p>
          <a:endParaRPr lang="en-GB"/>
        </a:p>
      </dgm:t>
    </dgm:pt>
    <dgm:pt modelId="{DB9D2395-BA36-412C-BB01-E8E4935C4601}" type="pres">
      <dgm:prSet presAssocID="{A93C7A13-5297-4C54-8D0B-A24598F6CE7C}" presName="linear" presStyleCnt="0">
        <dgm:presLayoutVars>
          <dgm:animLvl val="lvl"/>
          <dgm:resizeHandles val="exact"/>
        </dgm:presLayoutVars>
      </dgm:prSet>
      <dgm:spPr/>
    </dgm:pt>
    <dgm:pt modelId="{CA43D4BD-8FB1-4669-AAFC-4A9EABFEB984}" type="pres">
      <dgm:prSet presAssocID="{2523D43F-590D-4282-8D8E-81A4C882092F}" presName="parentText" presStyleLbl="node1" presStyleIdx="0" presStyleCnt="3">
        <dgm:presLayoutVars>
          <dgm:chMax val="0"/>
          <dgm:bulletEnabled val="1"/>
        </dgm:presLayoutVars>
      </dgm:prSet>
      <dgm:spPr/>
    </dgm:pt>
    <dgm:pt modelId="{2A1AFC80-01FD-4244-8B99-FAF25E19A596}" type="pres">
      <dgm:prSet presAssocID="{5FC79E83-5F32-45FA-8793-1B5F532DDD6A}" presName="spacer" presStyleCnt="0"/>
      <dgm:spPr/>
    </dgm:pt>
    <dgm:pt modelId="{CD19A341-528D-4687-ADE4-CC9416A658E2}" type="pres">
      <dgm:prSet presAssocID="{01AAF0C4-6D33-428F-BC6B-6CE121D8F0D0}" presName="parentText" presStyleLbl="node1" presStyleIdx="1" presStyleCnt="3">
        <dgm:presLayoutVars>
          <dgm:chMax val="0"/>
          <dgm:bulletEnabled val="1"/>
        </dgm:presLayoutVars>
      </dgm:prSet>
      <dgm:spPr/>
    </dgm:pt>
    <dgm:pt modelId="{8DAD0ABB-E5E3-4776-ABCA-D52B1D99B1F8}" type="pres">
      <dgm:prSet presAssocID="{CB12C6A6-48FC-4C34-956F-A286534EDD2F}" presName="spacer" presStyleCnt="0"/>
      <dgm:spPr/>
    </dgm:pt>
    <dgm:pt modelId="{2B603428-F89F-42D3-AF92-2BD9EE7AEE4E}" type="pres">
      <dgm:prSet presAssocID="{0C026AB7-F237-441C-ADDC-3263DC862B73}" presName="parentText" presStyleLbl="node1" presStyleIdx="2" presStyleCnt="3">
        <dgm:presLayoutVars>
          <dgm:chMax val="0"/>
          <dgm:bulletEnabled val="1"/>
        </dgm:presLayoutVars>
      </dgm:prSet>
      <dgm:spPr/>
    </dgm:pt>
  </dgm:ptLst>
  <dgm:cxnLst>
    <dgm:cxn modelId="{F7991064-F5FB-49BF-B466-EC3BC2AAF9DA}" srcId="{A93C7A13-5297-4C54-8D0B-A24598F6CE7C}" destId="{0C026AB7-F237-441C-ADDC-3263DC862B73}" srcOrd="2" destOrd="0" parTransId="{905C1213-8759-474D-8140-E86E4B68C3C3}" sibTransId="{39D46B4C-1063-4871-A789-B5C696E814F1}"/>
    <dgm:cxn modelId="{D9F0F565-0DDC-4CFC-AFF5-9A81686857D9}" type="presOf" srcId="{01AAF0C4-6D33-428F-BC6B-6CE121D8F0D0}" destId="{CD19A341-528D-4687-ADE4-CC9416A658E2}" srcOrd="0" destOrd="0" presId="urn:microsoft.com/office/officeart/2005/8/layout/vList2"/>
    <dgm:cxn modelId="{CDC5D872-7A60-42C0-9856-9442B8DC6163}" type="presOf" srcId="{A93C7A13-5297-4C54-8D0B-A24598F6CE7C}" destId="{DB9D2395-BA36-412C-BB01-E8E4935C4601}" srcOrd="0" destOrd="0" presId="urn:microsoft.com/office/officeart/2005/8/layout/vList2"/>
    <dgm:cxn modelId="{9E57F694-1CEB-4279-91EB-F2D9626C9B32}" type="presOf" srcId="{0C026AB7-F237-441C-ADDC-3263DC862B73}" destId="{2B603428-F89F-42D3-AF92-2BD9EE7AEE4E}" srcOrd="0" destOrd="0" presId="urn:microsoft.com/office/officeart/2005/8/layout/vList2"/>
    <dgm:cxn modelId="{02CFAE98-ECEF-44B6-8857-C88A5803A2DE}" srcId="{A93C7A13-5297-4C54-8D0B-A24598F6CE7C}" destId="{2523D43F-590D-4282-8D8E-81A4C882092F}" srcOrd="0" destOrd="0" parTransId="{61224626-B72C-48F8-BB5C-8A42C9372FF8}" sibTransId="{5FC79E83-5F32-45FA-8793-1B5F532DDD6A}"/>
    <dgm:cxn modelId="{BE583B9E-3076-4B4C-A48E-E1BA0BFE9255}" type="presOf" srcId="{2523D43F-590D-4282-8D8E-81A4C882092F}" destId="{CA43D4BD-8FB1-4669-AAFC-4A9EABFEB984}" srcOrd="0" destOrd="0" presId="urn:microsoft.com/office/officeart/2005/8/layout/vList2"/>
    <dgm:cxn modelId="{10D0CAF6-4154-4BEA-AB2A-023D8EB9A417}" srcId="{A93C7A13-5297-4C54-8D0B-A24598F6CE7C}" destId="{01AAF0C4-6D33-428F-BC6B-6CE121D8F0D0}" srcOrd="1" destOrd="0" parTransId="{423DFB02-AF94-448C-B8BB-BE5705CFB120}" sibTransId="{CB12C6A6-48FC-4C34-956F-A286534EDD2F}"/>
    <dgm:cxn modelId="{36D2A1FD-05D3-47F8-933F-9BA227D380C7}" type="presParOf" srcId="{DB9D2395-BA36-412C-BB01-E8E4935C4601}" destId="{CA43D4BD-8FB1-4669-AAFC-4A9EABFEB984}" srcOrd="0" destOrd="0" presId="urn:microsoft.com/office/officeart/2005/8/layout/vList2"/>
    <dgm:cxn modelId="{48AF7EA6-F0C8-4041-80AA-8FCCE5A5DA23}" type="presParOf" srcId="{DB9D2395-BA36-412C-BB01-E8E4935C4601}" destId="{2A1AFC80-01FD-4244-8B99-FAF25E19A596}" srcOrd="1" destOrd="0" presId="urn:microsoft.com/office/officeart/2005/8/layout/vList2"/>
    <dgm:cxn modelId="{C789BC80-3A9F-4231-A67A-E48B5D12A6AF}" type="presParOf" srcId="{DB9D2395-BA36-412C-BB01-E8E4935C4601}" destId="{CD19A341-528D-4687-ADE4-CC9416A658E2}" srcOrd="2" destOrd="0" presId="urn:microsoft.com/office/officeart/2005/8/layout/vList2"/>
    <dgm:cxn modelId="{3F64507F-8431-4B38-B9CA-8038312609C9}" type="presParOf" srcId="{DB9D2395-BA36-412C-BB01-E8E4935C4601}" destId="{8DAD0ABB-E5E3-4776-ABCA-D52B1D99B1F8}" srcOrd="3" destOrd="0" presId="urn:microsoft.com/office/officeart/2005/8/layout/vList2"/>
    <dgm:cxn modelId="{B891BCC4-838A-4576-B8F2-E1B107B9CEE6}" type="presParOf" srcId="{DB9D2395-BA36-412C-BB01-E8E4935C4601}" destId="{2B603428-F89F-42D3-AF92-2BD9EE7AEE4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5F6A2-2813-487C-97C5-964A967A50E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CE79C582-1326-4541-AEEA-62EE7FA1AEAB}">
      <dgm:prSet phldrT="[Text]"/>
      <dgm:spPr>
        <a:solidFill>
          <a:srgbClr val="0082CA"/>
        </a:solidFill>
      </dgm:spPr>
      <dgm:t>
        <a:bodyPr/>
        <a:lstStyle/>
        <a:p>
          <a:r>
            <a:rPr lang="en-GB" dirty="0"/>
            <a:t>Hertfordshire Nature Recovery Partnership</a:t>
          </a:r>
        </a:p>
      </dgm:t>
    </dgm:pt>
    <dgm:pt modelId="{CCC33D42-4780-4430-A15A-C14390D74478}" type="parTrans" cxnId="{7C268143-FD49-47EF-A325-B712DA23FBAA}">
      <dgm:prSet/>
      <dgm:spPr/>
      <dgm:t>
        <a:bodyPr/>
        <a:lstStyle/>
        <a:p>
          <a:endParaRPr lang="en-GB"/>
        </a:p>
      </dgm:t>
    </dgm:pt>
    <dgm:pt modelId="{FF514B55-67C5-40E3-953C-1121DBA05E3F}" type="sibTrans" cxnId="{7C268143-FD49-47EF-A325-B712DA23FBAA}">
      <dgm:prSet/>
      <dgm:spPr/>
      <dgm:t>
        <a:bodyPr/>
        <a:lstStyle/>
        <a:p>
          <a:endParaRPr lang="en-GB"/>
        </a:p>
      </dgm:t>
    </dgm:pt>
    <dgm:pt modelId="{0EDE92EE-C952-42E0-A808-A8780C9995F6}">
      <dgm:prSet phldrT="[Text]" custT="1"/>
      <dgm:spPr>
        <a:solidFill>
          <a:srgbClr val="0082CA"/>
        </a:solidFill>
      </dgm:spPr>
      <dgm:t>
        <a:bodyPr/>
        <a:lstStyle/>
        <a:p>
          <a:r>
            <a:rPr lang="en-GB" sz="1200" dirty="0"/>
            <a:t>Local Stakeholders</a:t>
          </a:r>
        </a:p>
      </dgm:t>
    </dgm:pt>
    <dgm:pt modelId="{B6938988-B2C2-4CEA-AC06-EE2DB7EB21DD}" type="parTrans" cxnId="{6029F015-980B-4231-9B31-DC51E5B26C06}">
      <dgm:prSet/>
      <dgm:spPr/>
      <dgm:t>
        <a:bodyPr/>
        <a:lstStyle/>
        <a:p>
          <a:endParaRPr lang="en-GB"/>
        </a:p>
      </dgm:t>
    </dgm:pt>
    <dgm:pt modelId="{F978A4F8-3F2A-4571-85E6-AABAC66A7AE1}" type="sibTrans" cxnId="{6029F015-980B-4231-9B31-DC51E5B26C06}">
      <dgm:prSet/>
      <dgm:spPr>
        <a:solidFill>
          <a:schemeClr val="tx2">
            <a:lumMod val="50000"/>
          </a:schemeClr>
        </a:solidFill>
      </dgm:spPr>
      <dgm:t>
        <a:bodyPr/>
        <a:lstStyle/>
        <a:p>
          <a:endParaRPr lang="en-GB"/>
        </a:p>
      </dgm:t>
    </dgm:pt>
    <dgm:pt modelId="{44872C82-F1C2-46EF-A411-F232CAA01542}">
      <dgm:prSet phldrT="[Text]" custT="1"/>
      <dgm:spPr>
        <a:solidFill>
          <a:srgbClr val="0082CA"/>
        </a:solidFill>
      </dgm:spPr>
      <dgm:t>
        <a:bodyPr/>
        <a:lstStyle/>
        <a:p>
          <a:r>
            <a:rPr lang="en-GB" sz="1200" dirty="0"/>
            <a:t>Supporting Authorities</a:t>
          </a:r>
        </a:p>
      </dgm:t>
    </dgm:pt>
    <dgm:pt modelId="{578C7EFC-F785-4C7D-92EE-C0E1B855CB52}" type="parTrans" cxnId="{78A2AFFF-2C21-4327-948E-E37422550C41}">
      <dgm:prSet/>
      <dgm:spPr/>
      <dgm:t>
        <a:bodyPr/>
        <a:lstStyle/>
        <a:p>
          <a:endParaRPr lang="en-GB"/>
        </a:p>
      </dgm:t>
    </dgm:pt>
    <dgm:pt modelId="{F89D093E-E13B-4BBC-AB6A-8166BBCDB380}" type="sibTrans" cxnId="{78A2AFFF-2C21-4327-948E-E37422550C41}">
      <dgm:prSet/>
      <dgm:spPr>
        <a:solidFill>
          <a:schemeClr val="tx2">
            <a:lumMod val="50000"/>
          </a:schemeClr>
        </a:solidFill>
      </dgm:spPr>
      <dgm:t>
        <a:bodyPr/>
        <a:lstStyle/>
        <a:p>
          <a:endParaRPr lang="en-GB"/>
        </a:p>
      </dgm:t>
    </dgm:pt>
    <dgm:pt modelId="{47300053-EFAF-44EE-B36C-0C9F5CA2746F}">
      <dgm:prSet phldrT="[Text]" custT="1"/>
      <dgm:spPr>
        <a:solidFill>
          <a:srgbClr val="0082CA"/>
        </a:solidFill>
      </dgm:spPr>
      <dgm:t>
        <a:bodyPr/>
        <a:lstStyle/>
        <a:p>
          <a:r>
            <a:rPr lang="en-GB" sz="1200" dirty="0"/>
            <a:t>Central gov. Arm’s length Bodies</a:t>
          </a:r>
        </a:p>
      </dgm:t>
    </dgm:pt>
    <dgm:pt modelId="{8DFA13B7-B4FF-4332-8B2D-3347662BE6CD}" type="parTrans" cxnId="{59A788F6-29A5-4D45-9E7D-D545DFCAA142}">
      <dgm:prSet/>
      <dgm:spPr/>
      <dgm:t>
        <a:bodyPr/>
        <a:lstStyle/>
        <a:p>
          <a:endParaRPr lang="en-GB"/>
        </a:p>
      </dgm:t>
    </dgm:pt>
    <dgm:pt modelId="{336A63AB-8F9B-412C-979D-D4D16B95E899}" type="sibTrans" cxnId="{59A788F6-29A5-4D45-9E7D-D545DFCAA142}">
      <dgm:prSet/>
      <dgm:spPr>
        <a:solidFill>
          <a:schemeClr val="tx2">
            <a:lumMod val="50000"/>
          </a:schemeClr>
        </a:solidFill>
      </dgm:spPr>
      <dgm:t>
        <a:bodyPr/>
        <a:lstStyle/>
        <a:p>
          <a:endParaRPr lang="en-GB"/>
        </a:p>
      </dgm:t>
    </dgm:pt>
    <dgm:pt modelId="{D074E8EF-78F0-4CA5-980D-8BA6A7F7C77C}">
      <dgm:prSet phldrT="[Text]" custT="1"/>
      <dgm:spPr>
        <a:solidFill>
          <a:srgbClr val="0082CA"/>
        </a:solidFill>
      </dgm:spPr>
      <dgm:t>
        <a:bodyPr/>
        <a:lstStyle/>
        <a:p>
          <a:r>
            <a:rPr lang="en-GB" sz="1100" dirty="0"/>
            <a:t>Responsible Authority</a:t>
          </a:r>
        </a:p>
      </dgm:t>
    </dgm:pt>
    <dgm:pt modelId="{B22DCAF6-AABB-45EC-92C6-B89F892F95BC}" type="parTrans" cxnId="{7A65B0D8-C443-45DE-9E94-40631EAFFBFC}">
      <dgm:prSet/>
      <dgm:spPr/>
      <dgm:t>
        <a:bodyPr/>
        <a:lstStyle/>
        <a:p>
          <a:endParaRPr lang="en-GB"/>
        </a:p>
      </dgm:t>
    </dgm:pt>
    <dgm:pt modelId="{7E775F65-2D84-4885-B442-777A9F4DCEE9}" type="sibTrans" cxnId="{7A65B0D8-C443-45DE-9E94-40631EAFFBFC}">
      <dgm:prSet/>
      <dgm:spPr>
        <a:solidFill>
          <a:srgbClr val="1B203D"/>
        </a:solidFill>
      </dgm:spPr>
      <dgm:t>
        <a:bodyPr/>
        <a:lstStyle/>
        <a:p>
          <a:endParaRPr lang="en-GB"/>
        </a:p>
      </dgm:t>
    </dgm:pt>
    <dgm:pt modelId="{FD28C0EB-C554-4EC0-9F51-2629AE2181E9}" type="pres">
      <dgm:prSet presAssocID="{CB35F6A2-2813-487C-97C5-964A967A50EE}" presName="Name0" presStyleCnt="0">
        <dgm:presLayoutVars>
          <dgm:chMax val="1"/>
          <dgm:dir/>
          <dgm:animLvl val="ctr"/>
          <dgm:resizeHandles val="exact"/>
        </dgm:presLayoutVars>
      </dgm:prSet>
      <dgm:spPr/>
    </dgm:pt>
    <dgm:pt modelId="{CD804CB6-73F3-4F8A-93D8-A7B3E3E1B5D2}" type="pres">
      <dgm:prSet presAssocID="{CE79C582-1326-4541-AEEA-62EE7FA1AEAB}" presName="centerShape" presStyleLbl="node0" presStyleIdx="0" presStyleCnt="1" custLinFactNeighborX="886"/>
      <dgm:spPr/>
    </dgm:pt>
    <dgm:pt modelId="{EBAFEE6F-A19B-41BA-AC05-86702789C7EC}" type="pres">
      <dgm:prSet presAssocID="{0EDE92EE-C952-42E0-A808-A8780C9995F6}" presName="node" presStyleLbl="node1" presStyleIdx="0" presStyleCnt="4" custScaleX="104104">
        <dgm:presLayoutVars>
          <dgm:bulletEnabled val="1"/>
        </dgm:presLayoutVars>
      </dgm:prSet>
      <dgm:spPr/>
    </dgm:pt>
    <dgm:pt modelId="{8E34380C-2CF2-442D-BDEA-E380567D75C1}" type="pres">
      <dgm:prSet presAssocID="{0EDE92EE-C952-42E0-A808-A8780C9995F6}" presName="dummy" presStyleCnt="0"/>
      <dgm:spPr/>
    </dgm:pt>
    <dgm:pt modelId="{5F314959-2ED3-4396-B2BA-3777484730EF}" type="pres">
      <dgm:prSet presAssocID="{F978A4F8-3F2A-4571-85E6-AABAC66A7AE1}" presName="sibTrans" presStyleLbl="sibTrans2D1" presStyleIdx="0" presStyleCnt="4" custLinFactNeighborX="1029"/>
      <dgm:spPr/>
    </dgm:pt>
    <dgm:pt modelId="{ADCFACA2-D6C7-4BC6-AAF9-04A172B7C578}" type="pres">
      <dgm:prSet presAssocID="{44872C82-F1C2-46EF-A411-F232CAA01542}" presName="node" presStyleLbl="node1" presStyleIdx="1" presStyleCnt="4" custRadScaleRad="101772">
        <dgm:presLayoutVars>
          <dgm:bulletEnabled val="1"/>
        </dgm:presLayoutVars>
      </dgm:prSet>
      <dgm:spPr/>
    </dgm:pt>
    <dgm:pt modelId="{5B68AD87-9B01-4541-8AA7-46D52A65D47D}" type="pres">
      <dgm:prSet presAssocID="{44872C82-F1C2-46EF-A411-F232CAA01542}" presName="dummy" presStyleCnt="0"/>
      <dgm:spPr/>
    </dgm:pt>
    <dgm:pt modelId="{B0135745-BDC1-4A7C-9EDC-29244AB1D8ED}" type="pres">
      <dgm:prSet presAssocID="{F89D093E-E13B-4BBC-AB6A-8166BBCDB380}" presName="sibTrans" presStyleLbl="sibTrans2D1" presStyleIdx="1" presStyleCnt="4"/>
      <dgm:spPr/>
    </dgm:pt>
    <dgm:pt modelId="{34E99410-D3B5-4D8A-AB71-FF952869141E}" type="pres">
      <dgm:prSet presAssocID="{47300053-EFAF-44EE-B36C-0C9F5CA2746F}" presName="node" presStyleLbl="node1" presStyleIdx="2" presStyleCnt="4" custRadScaleRad="100016" custRadScaleInc="-3384">
        <dgm:presLayoutVars>
          <dgm:bulletEnabled val="1"/>
        </dgm:presLayoutVars>
      </dgm:prSet>
      <dgm:spPr/>
    </dgm:pt>
    <dgm:pt modelId="{84963F98-8E51-4DDF-9F74-17552251C481}" type="pres">
      <dgm:prSet presAssocID="{47300053-EFAF-44EE-B36C-0C9F5CA2746F}" presName="dummy" presStyleCnt="0"/>
      <dgm:spPr/>
    </dgm:pt>
    <dgm:pt modelId="{AEA69691-5E7C-4709-8DA7-1366E88D77E6}" type="pres">
      <dgm:prSet presAssocID="{336A63AB-8F9B-412C-979D-D4D16B95E899}" presName="sibTrans" presStyleLbl="sibTrans2D1" presStyleIdx="2" presStyleCnt="4"/>
      <dgm:spPr/>
    </dgm:pt>
    <dgm:pt modelId="{EEE9314D-1536-4BD1-962D-E0F5E9A20C6E}" type="pres">
      <dgm:prSet presAssocID="{D074E8EF-78F0-4CA5-980D-8BA6A7F7C77C}" presName="node" presStyleLbl="node1" presStyleIdx="3" presStyleCnt="4" custRadScaleRad="98228">
        <dgm:presLayoutVars>
          <dgm:bulletEnabled val="1"/>
        </dgm:presLayoutVars>
      </dgm:prSet>
      <dgm:spPr/>
    </dgm:pt>
    <dgm:pt modelId="{6D240D7E-475C-482C-A3BD-2133133A8731}" type="pres">
      <dgm:prSet presAssocID="{D074E8EF-78F0-4CA5-980D-8BA6A7F7C77C}" presName="dummy" presStyleCnt="0"/>
      <dgm:spPr/>
    </dgm:pt>
    <dgm:pt modelId="{702114E9-189A-490B-9D09-AAA7D63091A5}" type="pres">
      <dgm:prSet presAssocID="{7E775F65-2D84-4885-B442-777A9F4DCEE9}" presName="sibTrans" presStyleLbl="sibTrans2D1" presStyleIdx="3" presStyleCnt="4" custLinFactNeighborX="1029"/>
      <dgm:spPr/>
    </dgm:pt>
  </dgm:ptLst>
  <dgm:cxnLst>
    <dgm:cxn modelId="{982AE00D-7113-4671-BAC7-0C413B41D7EC}" type="presOf" srcId="{F89D093E-E13B-4BBC-AB6A-8166BBCDB380}" destId="{B0135745-BDC1-4A7C-9EDC-29244AB1D8ED}" srcOrd="0" destOrd="0" presId="urn:microsoft.com/office/officeart/2005/8/layout/radial6"/>
    <dgm:cxn modelId="{6029F015-980B-4231-9B31-DC51E5B26C06}" srcId="{CE79C582-1326-4541-AEEA-62EE7FA1AEAB}" destId="{0EDE92EE-C952-42E0-A808-A8780C9995F6}" srcOrd="0" destOrd="0" parTransId="{B6938988-B2C2-4CEA-AC06-EE2DB7EB21DD}" sibTransId="{F978A4F8-3F2A-4571-85E6-AABAC66A7AE1}"/>
    <dgm:cxn modelId="{BBF71229-64D1-4A35-A12D-958111DBDC73}" type="presOf" srcId="{336A63AB-8F9B-412C-979D-D4D16B95E899}" destId="{AEA69691-5E7C-4709-8DA7-1366E88D77E6}" srcOrd="0" destOrd="0" presId="urn:microsoft.com/office/officeart/2005/8/layout/radial6"/>
    <dgm:cxn modelId="{C0414E38-0CCB-4D27-AC18-6A31F3537D78}" type="presOf" srcId="{CE79C582-1326-4541-AEEA-62EE7FA1AEAB}" destId="{CD804CB6-73F3-4F8A-93D8-A7B3E3E1B5D2}" srcOrd="0" destOrd="0" presId="urn:microsoft.com/office/officeart/2005/8/layout/radial6"/>
    <dgm:cxn modelId="{7C268143-FD49-47EF-A325-B712DA23FBAA}" srcId="{CB35F6A2-2813-487C-97C5-964A967A50EE}" destId="{CE79C582-1326-4541-AEEA-62EE7FA1AEAB}" srcOrd="0" destOrd="0" parTransId="{CCC33D42-4780-4430-A15A-C14390D74478}" sibTransId="{FF514B55-67C5-40E3-953C-1121DBA05E3F}"/>
    <dgm:cxn modelId="{09C8D165-ED9C-4CD9-805D-A0EEE01F4343}" type="presOf" srcId="{D074E8EF-78F0-4CA5-980D-8BA6A7F7C77C}" destId="{EEE9314D-1536-4BD1-962D-E0F5E9A20C6E}" srcOrd="0" destOrd="0" presId="urn:microsoft.com/office/officeart/2005/8/layout/radial6"/>
    <dgm:cxn modelId="{0E7A6096-4D68-4BEC-8ADE-2853669F98C7}" type="presOf" srcId="{CB35F6A2-2813-487C-97C5-964A967A50EE}" destId="{FD28C0EB-C554-4EC0-9F51-2629AE2181E9}" srcOrd="0" destOrd="0" presId="urn:microsoft.com/office/officeart/2005/8/layout/radial6"/>
    <dgm:cxn modelId="{23D1A5A1-9906-4763-81F0-CB9C14C7A4C9}" type="presOf" srcId="{44872C82-F1C2-46EF-A411-F232CAA01542}" destId="{ADCFACA2-D6C7-4BC6-AAF9-04A172B7C578}" srcOrd="0" destOrd="0" presId="urn:microsoft.com/office/officeart/2005/8/layout/radial6"/>
    <dgm:cxn modelId="{04AA1BD4-62CD-41D5-8A78-B2C72BFCC2B3}" type="presOf" srcId="{0EDE92EE-C952-42E0-A808-A8780C9995F6}" destId="{EBAFEE6F-A19B-41BA-AC05-86702789C7EC}" srcOrd="0" destOrd="0" presId="urn:microsoft.com/office/officeart/2005/8/layout/radial6"/>
    <dgm:cxn modelId="{7A65B0D8-C443-45DE-9E94-40631EAFFBFC}" srcId="{CE79C582-1326-4541-AEEA-62EE7FA1AEAB}" destId="{D074E8EF-78F0-4CA5-980D-8BA6A7F7C77C}" srcOrd="3" destOrd="0" parTransId="{B22DCAF6-AABB-45EC-92C6-B89F892F95BC}" sibTransId="{7E775F65-2D84-4885-B442-777A9F4DCEE9}"/>
    <dgm:cxn modelId="{C29761E7-590E-4B9D-AA0F-CDE0B01E0143}" type="presOf" srcId="{F978A4F8-3F2A-4571-85E6-AABAC66A7AE1}" destId="{5F314959-2ED3-4396-B2BA-3777484730EF}" srcOrd="0" destOrd="0" presId="urn:microsoft.com/office/officeart/2005/8/layout/radial6"/>
    <dgm:cxn modelId="{0060C5ED-7F1F-48AF-86BB-943DF1812A0C}" type="presOf" srcId="{47300053-EFAF-44EE-B36C-0C9F5CA2746F}" destId="{34E99410-D3B5-4D8A-AB71-FF952869141E}" srcOrd="0" destOrd="0" presId="urn:microsoft.com/office/officeart/2005/8/layout/radial6"/>
    <dgm:cxn modelId="{1CC324F5-721B-476B-BA88-4971A48CB7A3}" type="presOf" srcId="{7E775F65-2D84-4885-B442-777A9F4DCEE9}" destId="{702114E9-189A-490B-9D09-AAA7D63091A5}" srcOrd="0" destOrd="0" presId="urn:microsoft.com/office/officeart/2005/8/layout/radial6"/>
    <dgm:cxn modelId="{59A788F6-29A5-4D45-9E7D-D545DFCAA142}" srcId="{CE79C582-1326-4541-AEEA-62EE7FA1AEAB}" destId="{47300053-EFAF-44EE-B36C-0C9F5CA2746F}" srcOrd="2" destOrd="0" parTransId="{8DFA13B7-B4FF-4332-8B2D-3347662BE6CD}" sibTransId="{336A63AB-8F9B-412C-979D-D4D16B95E899}"/>
    <dgm:cxn modelId="{78A2AFFF-2C21-4327-948E-E37422550C41}" srcId="{CE79C582-1326-4541-AEEA-62EE7FA1AEAB}" destId="{44872C82-F1C2-46EF-A411-F232CAA01542}" srcOrd="1" destOrd="0" parTransId="{578C7EFC-F785-4C7D-92EE-C0E1B855CB52}" sibTransId="{F89D093E-E13B-4BBC-AB6A-8166BBCDB380}"/>
    <dgm:cxn modelId="{5E0E76B6-23BE-41F4-A61F-72325190AB6C}" type="presParOf" srcId="{FD28C0EB-C554-4EC0-9F51-2629AE2181E9}" destId="{CD804CB6-73F3-4F8A-93D8-A7B3E3E1B5D2}" srcOrd="0" destOrd="0" presId="urn:microsoft.com/office/officeart/2005/8/layout/radial6"/>
    <dgm:cxn modelId="{05F1FD7F-B46D-44B7-A6E1-F395C6C0D8DC}" type="presParOf" srcId="{FD28C0EB-C554-4EC0-9F51-2629AE2181E9}" destId="{EBAFEE6F-A19B-41BA-AC05-86702789C7EC}" srcOrd="1" destOrd="0" presId="urn:microsoft.com/office/officeart/2005/8/layout/radial6"/>
    <dgm:cxn modelId="{6C039EF9-3CE3-440C-91B0-ADEE08A708CB}" type="presParOf" srcId="{FD28C0EB-C554-4EC0-9F51-2629AE2181E9}" destId="{8E34380C-2CF2-442D-BDEA-E380567D75C1}" srcOrd="2" destOrd="0" presId="urn:microsoft.com/office/officeart/2005/8/layout/radial6"/>
    <dgm:cxn modelId="{CEBB4D7E-F363-4FA9-A9A9-18EBF82DED6A}" type="presParOf" srcId="{FD28C0EB-C554-4EC0-9F51-2629AE2181E9}" destId="{5F314959-2ED3-4396-B2BA-3777484730EF}" srcOrd="3" destOrd="0" presId="urn:microsoft.com/office/officeart/2005/8/layout/radial6"/>
    <dgm:cxn modelId="{91493E61-93BB-4CB1-806E-0416C3B98FD1}" type="presParOf" srcId="{FD28C0EB-C554-4EC0-9F51-2629AE2181E9}" destId="{ADCFACA2-D6C7-4BC6-AAF9-04A172B7C578}" srcOrd="4" destOrd="0" presId="urn:microsoft.com/office/officeart/2005/8/layout/radial6"/>
    <dgm:cxn modelId="{55E25537-B881-40C0-9C3C-6FB8582F7C4B}" type="presParOf" srcId="{FD28C0EB-C554-4EC0-9F51-2629AE2181E9}" destId="{5B68AD87-9B01-4541-8AA7-46D52A65D47D}" srcOrd="5" destOrd="0" presId="urn:microsoft.com/office/officeart/2005/8/layout/radial6"/>
    <dgm:cxn modelId="{D632BC98-4F29-46E1-9722-B618694832A1}" type="presParOf" srcId="{FD28C0EB-C554-4EC0-9F51-2629AE2181E9}" destId="{B0135745-BDC1-4A7C-9EDC-29244AB1D8ED}" srcOrd="6" destOrd="0" presId="urn:microsoft.com/office/officeart/2005/8/layout/radial6"/>
    <dgm:cxn modelId="{10A0FC88-E0FE-470C-B65F-E748D313B73A}" type="presParOf" srcId="{FD28C0EB-C554-4EC0-9F51-2629AE2181E9}" destId="{34E99410-D3B5-4D8A-AB71-FF952869141E}" srcOrd="7" destOrd="0" presId="urn:microsoft.com/office/officeart/2005/8/layout/radial6"/>
    <dgm:cxn modelId="{6EE8532E-847C-45DF-A231-CE3624147F8B}" type="presParOf" srcId="{FD28C0EB-C554-4EC0-9F51-2629AE2181E9}" destId="{84963F98-8E51-4DDF-9F74-17552251C481}" srcOrd="8" destOrd="0" presId="urn:microsoft.com/office/officeart/2005/8/layout/radial6"/>
    <dgm:cxn modelId="{FCBED202-920B-4847-AA17-5B401AF8FBB8}" type="presParOf" srcId="{FD28C0EB-C554-4EC0-9F51-2629AE2181E9}" destId="{AEA69691-5E7C-4709-8DA7-1366E88D77E6}" srcOrd="9" destOrd="0" presId="urn:microsoft.com/office/officeart/2005/8/layout/radial6"/>
    <dgm:cxn modelId="{07726930-02F3-4F73-94E8-0B9BC4FC4B94}" type="presParOf" srcId="{FD28C0EB-C554-4EC0-9F51-2629AE2181E9}" destId="{EEE9314D-1536-4BD1-962D-E0F5E9A20C6E}" srcOrd="10" destOrd="0" presId="urn:microsoft.com/office/officeart/2005/8/layout/radial6"/>
    <dgm:cxn modelId="{195B4FDF-B56D-41E1-B27A-ADC5D5C95654}" type="presParOf" srcId="{FD28C0EB-C554-4EC0-9F51-2629AE2181E9}" destId="{6D240D7E-475C-482C-A3BD-2133133A8731}" srcOrd="11" destOrd="0" presId="urn:microsoft.com/office/officeart/2005/8/layout/radial6"/>
    <dgm:cxn modelId="{42953B54-5C87-44CB-A526-9B9194BDEFDD}" type="presParOf" srcId="{FD28C0EB-C554-4EC0-9F51-2629AE2181E9}" destId="{702114E9-189A-490B-9D09-AAA7D63091A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9506B-AFF6-4892-AFB1-ADBBD919ED20}">
      <dsp:nvSpPr>
        <dsp:cNvPr id="0" name=""/>
        <dsp:cNvSpPr/>
      </dsp:nvSpPr>
      <dsp:spPr>
        <a:xfrm>
          <a:off x="0" y="0"/>
          <a:ext cx="5474473" cy="1254693"/>
        </a:xfrm>
        <a:prstGeom prst="roundRect">
          <a:avLst>
            <a:gd name="adj" fmla="val 10000"/>
          </a:avLst>
        </a:prstGeom>
        <a:solidFill>
          <a:srgbClr val="1B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What can we do?</a:t>
          </a:r>
        </a:p>
      </dsp:txBody>
      <dsp:txXfrm>
        <a:off x="36749" y="36749"/>
        <a:ext cx="4120560" cy="1181195"/>
      </dsp:txXfrm>
    </dsp:sp>
    <dsp:sp modelId="{63EC812F-DB1E-41F2-8B90-05699738ECAF}">
      <dsp:nvSpPr>
        <dsp:cNvPr id="0" name=""/>
        <dsp:cNvSpPr/>
      </dsp:nvSpPr>
      <dsp:spPr>
        <a:xfrm>
          <a:off x="483041" y="1463809"/>
          <a:ext cx="5474473" cy="1254693"/>
        </a:xfrm>
        <a:prstGeom prst="roundRect">
          <a:avLst>
            <a:gd name="adj" fmla="val 10000"/>
          </a:avLst>
        </a:prstGeom>
        <a:solidFill>
          <a:srgbClr val="1B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How can we do it?</a:t>
          </a:r>
        </a:p>
      </dsp:txBody>
      <dsp:txXfrm>
        <a:off x="519790" y="1500558"/>
        <a:ext cx="4102382" cy="1181195"/>
      </dsp:txXfrm>
    </dsp:sp>
    <dsp:sp modelId="{2895B681-7F5D-496C-81CC-879CAA648A02}">
      <dsp:nvSpPr>
        <dsp:cNvPr id="0" name=""/>
        <dsp:cNvSpPr/>
      </dsp:nvSpPr>
      <dsp:spPr>
        <a:xfrm>
          <a:off x="966083" y="2927619"/>
          <a:ext cx="5474473" cy="1254693"/>
        </a:xfrm>
        <a:prstGeom prst="roundRect">
          <a:avLst>
            <a:gd name="adj" fmla="val 10000"/>
          </a:avLst>
        </a:prstGeom>
        <a:solidFill>
          <a:srgbClr val="1B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Where</a:t>
          </a:r>
          <a:r>
            <a:rPr lang="en-GB" sz="3600" kern="1200" dirty="0"/>
            <a:t> can we do it?</a:t>
          </a:r>
        </a:p>
      </dsp:txBody>
      <dsp:txXfrm>
        <a:off x="1002832" y="2964368"/>
        <a:ext cx="4102382" cy="1181195"/>
      </dsp:txXfrm>
    </dsp:sp>
    <dsp:sp modelId="{0E7B6960-B85A-4DE0-A6C7-93737068FECF}">
      <dsp:nvSpPr>
        <dsp:cNvPr id="0" name=""/>
        <dsp:cNvSpPr/>
      </dsp:nvSpPr>
      <dsp:spPr>
        <a:xfrm>
          <a:off x="4658922" y="951476"/>
          <a:ext cx="815551" cy="8155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4842421" y="951476"/>
        <a:ext cx="448553" cy="613702"/>
      </dsp:txXfrm>
    </dsp:sp>
    <dsp:sp modelId="{F7DF5ECC-AD5D-4738-BCB8-42AB09C34837}">
      <dsp:nvSpPr>
        <dsp:cNvPr id="0" name=""/>
        <dsp:cNvSpPr/>
      </dsp:nvSpPr>
      <dsp:spPr>
        <a:xfrm>
          <a:off x="5141964" y="2406921"/>
          <a:ext cx="815551" cy="8155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325463" y="2406921"/>
        <a:ext cx="448553" cy="613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D4BD-8FB1-4669-AAFC-4A9EABFEB984}">
      <dsp:nvSpPr>
        <dsp:cNvPr id="0" name=""/>
        <dsp:cNvSpPr/>
      </dsp:nvSpPr>
      <dsp:spPr>
        <a:xfrm>
          <a:off x="0" y="21176"/>
          <a:ext cx="5956671" cy="1391317"/>
        </a:xfrm>
        <a:prstGeom prst="roundRect">
          <a:avLst/>
        </a:prstGeom>
        <a:solidFill>
          <a:srgbClr val="1B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Tx/>
            <a:buNone/>
          </a:pPr>
          <a:r>
            <a:rPr lang="en-GB" sz="2400" kern="1200" dirty="0"/>
            <a:t>1. </a:t>
          </a:r>
          <a:r>
            <a:rPr lang="en-GB" sz="2400" i="0" kern="1200" dirty="0">
              <a:effectLst/>
              <a:latin typeface="Arial" panose="020B0604020202020204" pitchFamily="34" charset="0"/>
              <a:ea typeface="Times New Roman" panose="02020603050405020304" pitchFamily="18" charset="0"/>
            </a:rPr>
            <a:t>Areas with high nature value</a:t>
          </a:r>
          <a:endParaRPr lang="en-GB" sz="2400" kern="1200" dirty="0"/>
        </a:p>
      </dsp:txBody>
      <dsp:txXfrm>
        <a:off x="67918" y="89094"/>
        <a:ext cx="5820835" cy="1255481"/>
      </dsp:txXfrm>
    </dsp:sp>
    <dsp:sp modelId="{CD19A341-528D-4687-ADE4-CC9416A658E2}">
      <dsp:nvSpPr>
        <dsp:cNvPr id="0" name=""/>
        <dsp:cNvSpPr/>
      </dsp:nvSpPr>
      <dsp:spPr>
        <a:xfrm>
          <a:off x="0" y="1481614"/>
          <a:ext cx="5956671" cy="1391317"/>
        </a:xfrm>
        <a:prstGeom prst="roundRect">
          <a:avLst/>
        </a:prstGeom>
        <a:solidFill>
          <a:srgbClr val="1B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GB" sz="2400" i="0" kern="1200">
              <a:effectLst/>
              <a:latin typeface="Arial" panose="020B0604020202020204" pitchFamily="34" charset="0"/>
              <a:ea typeface="Times New Roman" panose="02020603050405020304" pitchFamily="18" charset="0"/>
            </a:rPr>
            <a:t>2. Areas of potential for creating valuable habitats</a:t>
          </a:r>
          <a:endParaRPr lang="en-GB" sz="2400" i="0" kern="1200" dirty="0">
            <a:effectLst/>
            <a:latin typeface="Arial" panose="020B0604020202020204" pitchFamily="34" charset="0"/>
            <a:ea typeface="Times New Roman" panose="02020603050405020304" pitchFamily="18" charset="0"/>
          </a:endParaRPr>
        </a:p>
      </dsp:txBody>
      <dsp:txXfrm>
        <a:off x="67918" y="1549532"/>
        <a:ext cx="5820835" cy="1255481"/>
      </dsp:txXfrm>
    </dsp:sp>
    <dsp:sp modelId="{2B603428-F89F-42D3-AF92-2BD9EE7AEE4E}">
      <dsp:nvSpPr>
        <dsp:cNvPr id="0" name=""/>
        <dsp:cNvSpPr/>
      </dsp:nvSpPr>
      <dsp:spPr>
        <a:xfrm>
          <a:off x="0" y="2942051"/>
          <a:ext cx="5956671" cy="1391317"/>
        </a:xfrm>
        <a:prstGeom prst="roundRect">
          <a:avLst/>
        </a:prstGeom>
        <a:solidFill>
          <a:srgbClr val="1B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GB" sz="2400" i="0" kern="1200" dirty="0">
              <a:effectLst/>
              <a:latin typeface="Arial" panose="020B0604020202020204" pitchFamily="34" charset="0"/>
              <a:ea typeface="Times New Roman" panose="02020603050405020304" pitchFamily="18" charset="0"/>
            </a:rPr>
            <a:t>3. Areas where creation or improvement of habitat could deliver wider environmental benefits</a:t>
          </a:r>
        </a:p>
      </dsp:txBody>
      <dsp:txXfrm>
        <a:off x="67918" y="3009969"/>
        <a:ext cx="5820835" cy="1255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114E9-189A-490B-9D09-AAA7D63091A5}">
      <dsp:nvSpPr>
        <dsp:cNvPr id="0" name=""/>
        <dsp:cNvSpPr/>
      </dsp:nvSpPr>
      <dsp:spPr>
        <a:xfrm>
          <a:off x="2045034" y="524904"/>
          <a:ext cx="3498790" cy="3498790"/>
        </a:xfrm>
        <a:prstGeom prst="blockArc">
          <a:avLst>
            <a:gd name="adj1" fmla="val 10799460"/>
            <a:gd name="adj2" fmla="val 16139080"/>
            <a:gd name="adj3" fmla="val 4641"/>
          </a:avLst>
        </a:prstGeom>
        <a:solidFill>
          <a:srgbClr val="1B203D"/>
        </a:solidFill>
        <a:ln>
          <a:noFill/>
        </a:ln>
        <a:effectLst/>
      </dsp:spPr>
      <dsp:style>
        <a:lnRef idx="0">
          <a:scrgbClr r="0" g="0" b="0"/>
        </a:lnRef>
        <a:fillRef idx="1">
          <a:scrgbClr r="0" g="0" b="0"/>
        </a:fillRef>
        <a:effectRef idx="0">
          <a:scrgbClr r="0" g="0" b="0"/>
        </a:effectRef>
        <a:fontRef idx="minor">
          <a:schemeClr val="lt1"/>
        </a:fontRef>
      </dsp:style>
    </dsp:sp>
    <dsp:sp modelId="{AEA69691-5E7C-4709-8DA7-1366E88D77E6}">
      <dsp:nvSpPr>
        <dsp:cNvPr id="0" name=""/>
        <dsp:cNvSpPr/>
      </dsp:nvSpPr>
      <dsp:spPr>
        <a:xfrm>
          <a:off x="2009032" y="525177"/>
          <a:ext cx="3498790" cy="3498790"/>
        </a:xfrm>
        <a:prstGeom prst="blockArc">
          <a:avLst>
            <a:gd name="adj1" fmla="val 5399998"/>
            <a:gd name="adj2" fmla="val 10800010"/>
            <a:gd name="adj3" fmla="val 4641"/>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0135745-BDC1-4A7C-9EDC-29244AB1D8ED}">
      <dsp:nvSpPr>
        <dsp:cNvPr id="0" name=""/>
        <dsp:cNvSpPr/>
      </dsp:nvSpPr>
      <dsp:spPr>
        <a:xfrm>
          <a:off x="2009032" y="525177"/>
          <a:ext cx="3498790" cy="3498790"/>
        </a:xfrm>
        <a:prstGeom prst="blockArc">
          <a:avLst>
            <a:gd name="adj1" fmla="val 21599990"/>
            <a:gd name="adj2" fmla="val 5399998"/>
            <a:gd name="adj3" fmla="val 4641"/>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F314959-2ED3-4396-B2BA-3777484730EF}">
      <dsp:nvSpPr>
        <dsp:cNvPr id="0" name=""/>
        <dsp:cNvSpPr/>
      </dsp:nvSpPr>
      <dsp:spPr>
        <a:xfrm>
          <a:off x="2045034" y="524904"/>
          <a:ext cx="3498790" cy="3498790"/>
        </a:xfrm>
        <a:prstGeom prst="blockArc">
          <a:avLst>
            <a:gd name="adj1" fmla="val 16139080"/>
            <a:gd name="adj2" fmla="val 540"/>
            <a:gd name="adj3" fmla="val 4641"/>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CD804CB6-73F3-4F8A-93D8-A7B3E3E1B5D2}">
      <dsp:nvSpPr>
        <dsp:cNvPr id="0" name=""/>
        <dsp:cNvSpPr/>
      </dsp:nvSpPr>
      <dsp:spPr>
        <a:xfrm>
          <a:off x="2952907" y="1469047"/>
          <a:ext cx="1611040" cy="1611040"/>
        </a:xfrm>
        <a:prstGeom prst="ellipse">
          <a:avLst/>
        </a:prstGeom>
        <a:solidFill>
          <a:srgbClr val="0082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Hertfordshire Nature Recovery Partnership</a:t>
          </a:r>
        </a:p>
      </dsp:txBody>
      <dsp:txXfrm>
        <a:off x="3188838" y="1704978"/>
        <a:ext cx="1139178" cy="1139178"/>
      </dsp:txXfrm>
    </dsp:sp>
    <dsp:sp modelId="{EBAFEE6F-A19B-41BA-AC05-86702789C7EC}">
      <dsp:nvSpPr>
        <dsp:cNvPr id="0" name=""/>
        <dsp:cNvSpPr/>
      </dsp:nvSpPr>
      <dsp:spPr>
        <a:xfrm>
          <a:off x="3141142" y="1906"/>
          <a:ext cx="1174010" cy="1127728"/>
        </a:xfrm>
        <a:prstGeom prst="ellipse">
          <a:avLst/>
        </a:prstGeom>
        <a:solidFill>
          <a:srgbClr val="0082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Local Stakeholders</a:t>
          </a:r>
        </a:p>
      </dsp:txBody>
      <dsp:txXfrm>
        <a:off x="3313072" y="167058"/>
        <a:ext cx="830150" cy="797424"/>
      </dsp:txXfrm>
    </dsp:sp>
    <dsp:sp modelId="{ADCFACA2-D6C7-4BC6-AAF9-04A172B7C578}">
      <dsp:nvSpPr>
        <dsp:cNvPr id="0" name=""/>
        <dsp:cNvSpPr/>
      </dsp:nvSpPr>
      <dsp:spPr>
        <a:xfrm>
          <a:off x="4903360" y="1710703"/>
          <a:ext cx="1127728" cy="1127728"/>
        </a:xfrm>
        <a:prstGeom prst="ellipse">
          <a:avLst/>
        </a:prstGeom>
        <a:solidFill>
          <a:srgbClr val="0082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Supporting Authorities</a:t>
          </a:r>
        </a:p>
      </dsp:txBody>
      <dsp:txXfrm>
        <a:off x="5068512" y="1875855"/>
        <a:ext cx="797424" cy="797424"/>
      </dsp:txXfrm>
    </dsp:sp>
    <dsp:sp modelId="{34E99410-D3B5-4D8A-AB71-FF952869141E}">
      <dsp:nvSpPr>
        <dsp:cNvPr id="0" name=""/>
        <dsp:cNvSpPr/>
      </dsp:nvSpPr>
      <dsp:spPr>
        <a:xfrm>
          <a:off x="3194564" y="3419505"/>
          <a:ext cx="1127728" cy="1127728"/>
        </a:xfrm>
        <a:prstGeom prst="ellipse">
          <a:avLst/>
        </a:prstGeom>
        <a:solidFill>
          <a:srgbClr val="0082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Central gov. Arm’s length Bodies</a:t>
          </a:r>
        </a:p>
      </dsp:txBody>
      <dsp:txXfrm>
        <a:off x="3359716" y="3584657"/>
        <a:ext cx="797424" cy="797424"/>
      </dsp:txXfrm>
    </dsp:sp>
    <dsp:sp modelId="{EEE9314D-1536-4BD1-962D-E0F5E9A20C6E}">
      <dsp:nvSpPr>
        <dsp:cNvPr id="0" name=""/>
        <dsp:cNvSpPr/>
      </dsp:nvSpPr>
      <dsp:spPr>
        <a:xfrm>
          <a:off x="1485766" y="1710703"/>
          <a:ext cx="1127728" cy="1127728"/>
        </a:xfrm>
        <a:prstGeom prst="ellipse">
          <a:avLst/>
        </a:prstGeom>
        <a:solidFill>
          <a:srgbClr val="0082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Responsible Authority</a:t>
          </a:r>
        </a:p>
      </dsp:txBody>
      <dsp:txXfrm>
        <a:off x="1650918" y="1875855"/>
        <a:ext cx="797424" cy="7974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4E9FF13-13EE-404F-AA8C-6883D7AA5273}" type="datetimeFigureOut">
              <a:rPr lang="en-GB" smtClean="0"/>
              <a:t>09/05/2024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88AF56D-E035-4F4E-88C2-FB518C506C48}" type="slidenum">
              <a:rPr lang="en-GB" smtClean="0"/>
              <a:t>‹#›</a:t>
            </a:fld>
            <a:endParaRPr lang="en-GB"/>
          </a:p>
        </p:txBody>
      </p:sp>
    </p:spTree>
    <p:extLst>
      <p:ext uri="{BB962C8B-B14F-4D97-AF65-F5344CB8AC3E}">
        <p14:creationId xmlns:p14="http://schemas.microsoft.com/office/powerpoint/2010/main" val="68769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br>
              <a:rPr lang="en-GB" dirty="0"/>
            </a:br>
            <a:r>
              <a:rPr lang="en-GB" dirty="0"/>
              <a:t>Required by Environment Act 2021 </a:t>
            </a:r>
          </a:p>
          <a:p>
            <a:r>
              <a:rPr lang="en-GB" dirty="0"/>
              <a:t>Funded by Central Government</a:t>
            </a:r>
          </a:p>
          <a:p>
            <a:endParaRPr lang="en-GB" dirty="0"/>
          </a:p>
          <a:p>
            <a:r>
              <a:rPr lang="en-GB" dirty="0"/>
              <a:t>Aim is to show h</a:t>
            </a:r>
            <a:r>
              <a:rPr lang="en-GB" b="0" i="0" dirty="0">
                <a:solidFill>
                  <a:srgbClr val="0B0C0C"/>
                </a:solidFill>
                <a:effectLst/>
                <a:latin typeface="GDS Transport"/>
              </a:rPr>
              <a:t>ow and where to recover nature and improve the wider environment across England.</a:t>
            </a:r>
          </a:p>
          <a:p>
            <a:r>
              <a:rPr lang="en-GB" b="0" i="0" dirty="0">
                <a:solidFill>
                  <a:srgbClr val="0B0C0C"/>
                </a:solidFill>
                <a:effectLst/>
                <a:latin typeface="GDS Transport"/>
              </a:rPr>
              <a:t>Every county will have one.</a:t>
            </a:r>
          </a:p>
          <a:p>
            <a:endParaRPr lang="en-GB" b="0" i="0" dirty="0">
              <a:solidFill>
                <a:srgbClr val="0B0C0C"/>
              </a:solidFill>
              <a:effectLst/>
              <a:latin typeface="GDS Transport"/>
            </a:endParaRPr>
          </a:p>
          <a:p>
            <a:r>
              <a:rPr lang="en-GB" b="0" i="0" dirty="0">
                <a:solidFill>
                  <a:srgbClr val="0B0C0C"/>
                </a:solidFill>
                <a:effectLst/>
                <a:latin typeface="GDS Transport"/>
              </a:rPr>
              <a:t>Nature recovery not Biodiversity Recovery. This strategy is wide in scope including not just biodiversity but also eco system services more generally – flood mitigation, renewable energy and carbon sequestration opportunities as well as health and well-being co-benefits such as improving access to green space.</a:t>
            </a:r>
          </a:p>
          <a:p>
            <a:endParaRPr lang="en-GB" b="0" i="0" dirty="0">
              <a:solidFill>
                <a:srgbClr val="0B0C0C"/>
              </a:solidFill>
              <a:effectLst/>
              <a:latin typeface="GDS Transport"/>
            </a:endParaRPr>
          </a:p>
          <a:p>
            <a:r>
              <a:rPr lang="en-GB" b="0" i="0" dirty="0">
                <a:solidFill>
                  <a:srgbClr val="0B0C0C"/>
                </a:solidFill>
                <a:effectLst/>
                <a:latin typeface="GDS Transport"/>
              </a:rPr>
              <a:t>Will be delivered in the next 2 years.</a:t>
            </a:r>
          </a:p>
          <a:p>
            <a:endParaRPr lang="en-GB" dirty="0"/>
          </a:p>
          <a:p>
            <a:endParaRPr lang="en-GB" dirty="0"/>
          </a:p>
        </p:txBody>
      </p:sp>
      <p:sp>
        <p:nvSpPr>
          <p:cNvPr id="4" name="Slide Number Placeholder 3"/>
          <p:cNvSpPr>
            <a:spLocks noGrp="1"/>
          </p:cNvSpPr>
          <p:nvPr>
            <p:ph type="sldNum" sz="quarter" idx="5"/>
          </p:nvPr>
        </p:nvSpPr>
        <p:spPr/>
        <p:txBody>
          <a:bodyPr/>
          <a:lstStyle/>
          <a:p>
            <a:fld id="{CA50B6D5-9049-4DFD-A1E9-8D76FE5F1350}" type="slidenum">
              <a:rPr lang="en-GB" smtClean="0"/>
              <a:t>2</a:t>
            </a:fld>
            <a:endParaRPr lang="en-GB"/>
          </a:p>
        </p:txBody>
      </p:sp>
    </p:spTree>
    <p:extLst>
      <p:ext uri="{BB962C8B-B14F-4D97-AF65-F5344CB8AC3E}">
        <p14:creationId xmlns:p14="http://schemas.microsoft.com/office/powerpoint/2010/main" val="291480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we get out of the Local Nature Recovery Strategy Project?</a:t>
            </a:r>
          </a:p>
          <a:p>
            <a:endParaRPr lang="en-GB" dirty="0"/>
          </a:p>
          <a:p>
            <a:r>
              <a:rPr lang="en-GB" dirty="0"/>
              <a:t>Geographically linked priorities so you can see within a given area:</a:t>
            </a:r>
          </a:p>
          <a:p>
            <a:pPr marL="171450" indent="-171450">
              <a:buFont typeface="Arial" panose="020B0604020202020204" pitchFamily="34" charset="0"/>
              <a:buChar char="•"/>
            </a:pPr>
            <a:r>
              <a:rPr lang="en-GB" dirty="0"/>
              <a:t>what projects are taking place, </a:t>
            </a:r>
          </a:p>
          <a:p>
            <a:pPr marL="171450" indent="-171450">
              <a:buFont typeface="Arial" panose="020B0604020202020204" pitchFamily="34" charset="0"/>
              <a:buChar char="•"/>
            </a:pPr>
            <a:r>
              <a:rPr lang="en-GB" dirty="0"/>
              <a:t>what priorities have been set and </a:t>
            </a:r>
          </a:p>
          <a:p>
            <a:pPr marL="171450" indent="-171450">
              <a:buFont typeface="Arial" panose="020B0604020202020204" pitchFamily="34" charset="0"/>
              <a:buChar char="•"/>
            </a:pPr>
            <a:r>
              <a:rPr lang="en-GB" dirty="0"/>
              <a:t>how you can get involved </a:t>
            </a:r>
          </a:p>
          <a:p>
            <a:pPr marL="171450" indent="-171450">
              <a:buFont typeface="Arial" panose="020B0604020202020204" pitchFamily="34" charset="0"/>
              <a:buChar char="•"/>
            </a:pPr>
            <a:r>
              <a:rPr lang="en-GB" dirty="0"/>
              <a:t>what funding is available.</a:t>
            </a:r>
          </a:p>
          <a:p>
            <a:endParaRPr lang="en-GB" dirty="0"/>
          </a:p>
          <a:p>
            <a:r>
              <a:rPr lang="en-GB" dirty="0"/>
              <a:t>We will have several outputs. The LNRS is not just a MAP or a list of priorities.</a:t>
            </a:r>
          </a:p>
          <a:p>
            <a:endParaRPr lang="en-GB" dirty="0"/>
          </a:p>
          <a:p>
            <a:r>
              <a:rPr lang="en-GB" dirty="0"/>
              <a:t>The minimum output is a published (unchanging) map identifying all appropriate habitats and opportunities that is publicly accessible. This will then be reviewed and republished every 3-10 years (republication date to be decided by secretary of state).</a:t>
            </a:r>
          </a:p>
          <a:p>
            <a:endParaRPr lang="en-GB" dirty="0"/>
          </a:p>
          <a:p>
            <a:r>
              <a:rPr lang="en-GB" dirty="0"/>
              <a:t>We can do better than that. We will have a multi-functional online map tool that is live, updated on a much more regular basis with ecology surveys completed in the county BNG sites registered and other data. It will provide planning and sustainability teams with highly useful information about the co-benefits of any given site. It will also be useful to the general public and businesses looking for ways to help nature recover.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50B6D5-9049-4DFD-A1E9-8D76FE5F1350}" type="slidenum">
              <a:rPr lang="en-GB" smtClean="0"/>
              <a:t>3</a:t>
            </a:fld>
            <a:endParaRPr lang="en-GB"/>
          </a:p>
        </p:txBody>
      </p:sp>
    </p:spTree>
    <p:extLst>
      <p:ext uri="{BB962C8B-B14F-4D97-AF65-F5344CB8AC3E}">
        <p14:creationId xmlns:p14="http://schemas.microsoft.com/office/powerpoint/2010/main" val="154682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Mapping will identify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1.the</a:t>
            </a:r>
            <a:r>
              <a:rPr lang="en-GB" sz="1200" i="0" dirty="0">
                <a:effectLst/>
                <a:latin typeface="Arial" panose="020B0604020202020204" pitchFamily="34" charset="0"/>
                <a:ea typeface="Times New Roman" panose="02020603050405020304" pitchFamily="18" charset="0"/>
              </a:rPr>
              <a:t> most valuable existing areas for nature,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2.areas of greatest potential for creating valuable habitats through creating or improving habitats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3.where creation or improvement of habitat could deliver wider environmental benefits (including air and water quality, flood mitigation, carbon sequestration and renewable siting).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Through mapping these areas we will also identify areas valuable habitat could be increased and where there is potential for </a:t>
            </a:r>
            <a:r>
              <a:rPr lang="en-GB" sz="1200" i="0" dirty="0">
                <a:solidFill>
                  <a:srgbClr val="000000"/>
                </a:solidFill>
                <a:effectLst/>
                <a:latin typeface="Arial" panose="020B0604020202020204" pitchFamily="34" charset="0"/>
                <a:ea typeface="Times New Roman" panose="02020603050405020304" pitchFamily="18" charset="0"/>
              </a:rPr>
              <a:t>joining up </a:t>
            </a:r>
            <a:r>
              <a:rPr lang="en-GB" sz="1200" i="0" dirty="0">
                <a:effectLst/>
                <a:latin typeface="Arial" panose="020B0604020202020204" pitchFamily="34" charset="0"/>
                <a:ea typeface="Times New Roman" panose="02020603050405020304" pitchFamily="18" charset="0"/>
              </a:rPr>
              <a:t>isolated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We also hope to map where habitats can deliver health and well-being benefits too for instance improving access to green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Will integrate with BNG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Sites of ‘strategic significance’ will be identified. Developers will be incentivised to deliver BNG in these sites by receiving an uplift for BNG in these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To complete this mapping, data will be used from a wide range of stakeholders to ensure we have the accurate and comprehensive view of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A50B6D5-9049-4DFD-A1E9-8D76FE5F1350}" type="slidenum">
              <a:rPr lang="en-GB" smtClean="0"/>
              <a:t>4</a:t>
            </a:fld>
            <a:endParaRPr lang="en-GB"/>
          </a:p>
        </p:txBody>
      </p:sp>
    </p:spTree>
    <p:extLst>
      <p:ext uri="{BB962C8B-B14F-4D97-AF65-F5344CB8AC3E}">
        <p14:creationId xmlns:p14="http://schemas.microsoft.com/office/powerpoint/2010/main" val="52964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priorities work will look at identifying strategic priorities for the county.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will include overarching long term priorities </a:t>
            </a:r>
            <a:r>
              <a:rPr lang="en-GB" i="0" dirty="0"/>
              <a:t>identifying</a:t>
            </a:r>
            <a:r>
              <a:rPr lang="en-GB" sz="1200" i="0" dirty="0">
                <a:effectLst/>
                <a:latin typeface="Arial" panose="020B0604020202020204" pitchFamily="34" charset="0"/>
                <a:ea typeface="Times New Roman" panose="02020603050405020304" pitchFamily="18" charset="0"/>
              </a:rPr>
              <a:t> the species and habitats of most importance to the county and how to protect and enhance them </a:t>
            </a:r>
            <a:endParaRPr lang="en-GB" i="0" dirty="0"/>
          </a:p>
          <a:p>
            <a:r>
              <a:rPr lang="en-GB" dirty="0"/>
              <a:t> as well as</a:t>
            </a:r>
          </a:p>
          <a:p>
            <a:r>
              <a:rPr lang="en-GB" dirty="0"/>
              <a:t> short terms goals with clear actions on how to deliver these priorities </a:t>
            </a:r>
            <a:r>
              <a:rPr lang="en-GB" dirty="0" err="1"/>
              <a:t>eg</a:t>
            </a:r>
            <a:r>
              <a:rPr lang="en-GB" dirty="0"/>
              <a:t> increasing improving the quality of water habitat in Dacorum to through removing weeds and concrete channelling. </a:t>
            </a:r>
          </a:p>
          <a:p>
            <a:r>
              <a:rPr lang="en-GB" dirty="0"/>
              <a:t>Actions will also be linked to grant and funding opportunities where available providing a one stop shop for information about delivering nature recovery projects in the county.</a:t>
            </a:r>
          </a:p>
          <a:p>
            <a:endParaRPr lang="en-GB" dirty="0"/>
          </a:p>
          <a:p>
            <a:r>
              <a:rPr lang="en-GB" dirty="0"/>
              <a:t>Priorities will be set on a county wide scale focusing delivering a joined up approach on nature recovery for all stakeholders in the county allowing the pooling of resources and more effective, joined up project work. Making the sum of our output greater.</a:t>
            </a:r>
          </a:p>
          <a:p>
            <a:endParaRPr lang="en-GB" dirty="0"/>
          </a:p>
          <a:p>
            <a:r>
              <a:rPr lang="en-GB" dirty="0"/>
              <a:t>Planning applications will have to have regard for the priorities in the LNRS, providing strategic sustainability and nature recovery guidance for the county.</a:t>
            </a:r>
          </a:p>
          <a:p>
            <a:endParaRPr lang="en-GB" dirty="0"/>
          </a:p>
        </p:txBody>
      </p:sp>
      <p:sp>
        <p:nvSpPr>
          <p:cNvPr id="4" name="Slide Number Placeholder 3"/>
          <p:cNvSpPr>
            <a:spLocks noGrp="1"/>
          </p:cNvSpPr>
          <p:nvPr>
            <p:ph type="sldNum" sz="quarter" idx="5"/>
          </p:nvPr>
        </p:nvSpPr>
        <p:spPr/>
        <p:txBody>
          <a:bodyPr/>
          <a:lstStyle/>
          <a:p>
            <a:fld id="{CA50B6D5-9049-4DFD-A1E9-8D76FE5F1350}" type="slidenum">
              <a:rPr lang="en-GB" smtClean="0"/>
              <a:t>5</a:t>
            </a:fld>
            <a:endParaRPr lang="en-GB"/>
          </a:p>
        </p:txBody>
      </p:sp>
    </p:spTree>
    <p:extLst>
      <p:ext uri="{BB962C8B-B14F-4D97-AF65-F5344CB8AC3E}">
        <p14:creationId xmlns:p14="http://schemas.microsoft.com/office/powerpoint/2010/main" val="57174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Mapping will identify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1.the</a:t>
            </a:r>
            <a:r>
              <a:rPr lang="en-GB" sz="1200" i="0" dirty="0">
                <a:effectLst/>
                <a:latin typeface="Arial" panose="020B0604020202020204" pitchFamily="34" charset="0"/>
                <a:ea typeface="Times New Roman" panose="02020603050405020304" pitchFamily="18" charset="0"/>
              </a:rPr>
              <a:t> most valuable existing areas for nature,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2.areas of greatest potential for creating valuable habitats through creating or improving habitats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3.where creation or improvement of habitat could deliver wider environmental benefits (including air and water quality, flood mitigation, carbon sequestration and renewable siting).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Through mapping these areas we will also identify areas valuable habitat could be increased and where there is potential for </a:t>
            </a:r>
            <a:r>
              <a:rPr lang="en-GB" sz="1200" i="0" dirty="0">
                <a:solidFill>
                  <a:srgbClr val="000000"/>
                </a:solidFill>
                <a:effectLst/>
                <a:latin typeface="Arial" panose="020B0604020202020204" pitchFamily="34" charset="0"/>
                <a:ea typeface="Times New Roman" panose="02020603050405020304" pitchFamily="18" charset="0"/>
              </a:rPr>
              <a:t>joining up </a:t>
            </a:r>
            <a:r>
              <a:rPr lang="en-GB" sz="1200" i="0" dirty="0">
                <a:effectLst/>
                <a:latin typeface="Arial" panose="020B0604020202020204" pitchFamily="34" charset="0"/>
                <a:ea typeface="Times New Roman" panose="02020603050405020304" pitchFamily="18" charset="0"/>
              </a:rPr>
              <a:t>isolated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We also hope to map where habitats can deliver health and well-being benefits too for instance improving access to green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Will integrate with BNG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Sites of ‘strategic significance’ will be identified. Developers will be incentivised to deliver BNG in these sites by receiving an uplift for BNG in these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Times New Roman" panose="02020603050405020304" pitchFamily="18" charset="0"/>
              </a:rPr>
              <a:t>To complete this mapping, data will be used from a wide range of stakeholders to ensure we have the accurate and comprehensive view of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A50B6D5-9049-4DFD-A1E9-8D76FE5F1350}" type="slidenum">
              <a:rPr lang="en-GB" smtClean="0"/>
              <a:t>6</a:t>
            </a:fld>
            <a:endParaRPr lang="en-GB"/>
          </a:p>
        </p:txBody>
      </p:sp>
    </p:spTree>
    <p:extLst>
      <p:ext uri="{BB962C8B-B14F-4D97-AF65-F5344CB8AC3E}">
        <p14:creationId xmlns:p14="http://schemas.microsoft.com/office/powerpoint/2010/main" val="397753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Responsible Authority will manage the budget for the partnership, report back to Defra and chair the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other Local Planning Authorities (and Natural England) are Supporting Authorities and will need to ‘sign off’ on strategy before publication.</a:t>
            </a:r>
          </a:p>
          <a:p>
            <a:endParaRPr lang="en-GB" dirty="0"/>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Steering Group:</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Hertfordshire County Council</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 Environment Agency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Natural England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Forestry Commission</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Herts &amp; Middlesex Wildlife Trust</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Symbol" panose="05050102010706020507" pitchFamily="18" charset="2"/>
              <a:buChar char=""/>
            </a:pPr>
            <a:r>
              <a:rPr lang="en-GB" sz="2800" dirty="0">
                <a:latin typeface="Calibri" panose="020F0502020204030204" pitchFamily="34" charset="0"/>
                <a:ea typeface="Calibri" panose="020F0502020204030204" pitchFamily="34" charset="0"/>
                <a:cs typeface="Arial" panose="020B0604020202020204" pitchFamily="34" charset="0"/>
              </a:rPr>
              <a:t>Hertfordshire Environmental Records Centre</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Rural Land Management Advisory Group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Hertfordshire Sustainability Officer Group</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Hertfordshire Planning Group </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Hertfordshire Infrastructure &amp; Development Board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Hertfordshire Association of Parish and Town Councils</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Lea and Colne River Catchment Partnerships</a:t>
            </a:r>
          </a:p>
          <a:p>
            <a:pPr marL="342900" lvl="0" indent="-342900" algn="just">
              <a:lnSpc>
                <a:spcPct val="107000"/>
              </a:lnSpc>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Public Health (Hertfordshire County Council)</a:t>
            </a:r>
          </a:p>
          <a:p>
            <a:pPr marL="342900" lvl="0" indent="-342900" algn="just">
              <a:lnSpc>
                <a:spcPct val="107000"/>
              </a:lnSpc>
              <a:buFont typeface="Symbol" panose="05050102010706020507" pitchFamily="18" charset="2"/>
              <a:buChar char=""/>
            </a:pP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Board:</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Hertfordshire County Council</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Herts &amp; Middlesex Wildlife Trust</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Hertfordshire Climate Change Sustainability Partnership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Hertfordshire Growth Board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Hertfordshire Infrastructure &amp; Planning Partnership</a:t>
            </a:r>
          </a:p>
          <a:p>
            <a:pPr marL="342900" lvl="0" indent="-342900" algn="just">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50B6D5-9049-4DFD-A1E9-8D76FE5F1350}" type="slidenum">
              <a:rPr lang="en-GB" smtClean="0"/>
              <a:t>7</a:t>
            </a:fld>
            <a:endParaRPr lang="en-GB"/>
          </a:p>
        </p:txBody>
      </p:sp>
    </p:spTree>
    <p:extLst>
      <p:ext uri="{BB962C8B-B14F-4D97-AF65-F5344CB8AC3E}">
        <p14:creationId xmlns:p14="http://schemas.microsoft.com/office/powerpoint/2010/main" val="345770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GB"/>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GB"/>
          </a:p>
        </p:txBody>
      </p:sp>
      <p:sp>
        <p:nvSpPr>
          <p:cNvPr id="4" name="Date Placeholder 3"/>
          <p:cNvSpPr>
            <a:spLocks noGrp="1"/>
          </p:cNvSpPr>
          <p:nvPr>
            <p:ph type="dt" sz="half" idx="10"/>
          </p:nvPr>
        </p:nvSpPr>
        <p:spPr bwMode="auto"/>
        <p:txBody>
          <a:bodyPr/>
          <a:lstStyle/>
          <a:p>
            <a:pPr>
              <a:defRPr/>
            </a:pPr>
            <a:fld id="{929BCC57-415F-4DED-AC27-3D606234E811}" type="datetime1">
              <a:rPr lang="en-GB"/>
              <a:t>09/05/2024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10"/>
          </p:nvPr>
        </p:nvSpPr>
        <p:spPr bwMode="auto"/>
        <p:txBody>
          <a:bodyPr/>
          <a:lstStyle/>
          <a:p>
            <a:pPr>
              <a:defRPr/>
            </a:pPr>
            <a:fld id="{0E12BF93-2716-465B-9104-2EFA09E39999}" type="datetime1">
              <a:rPr lang="en-GB"/>
              <a:t>09/05/2024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n-GB"/>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10"/>
          </p:nvPr>
        </p:nvSpPr>
        <p:spPr bwMode="auto"/>
        <p:txBody>
          <a:bodyPr/>
          <a:lstStyle/>
          <a:p>
            <a:pPr>
              <a:defRPr/>
            </a:pPr>
            <a:fld id="{94CB09CB-C9F7-40E5-96AE-D02F41EB1FBB}" type="datetime1">
              <a:rPr lang="en-GB"/>
              <a:t>09/05/2024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10"/>
          </p:nvPr>
        </p:nvSpPr>
        <p:spPr bwMode="auto"/>
        <p:txBody>
          <a:bodyPr/>
          <a:lstStyle/>
          <a:p>
            <a:pPr>
              <a:defRPr/>
            </a:pPr>
            <a:fld id="{4593B90B-277E-424C-AB0B-B89636016B43}" type="datetime1">
              <a:rPr lang="en-GB"/>
              <a:t>09/05/2024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GB"/>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52CF4F87-9009-4609-A942-873F6D367DCD}" type="datetime1">
              <a:rPr lang="en-GB"/>
              <a:t>09/05/2024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Date Placeholder 4"/>
          <p:cNvSpPr>
            <a:spLocks noGrp="1"/>
          </p:cNvSpPr>
          <p:nvPr>
            <p:ph type="dt" sz="half" idx="10"/>
          </p:nvPr>
        </p:nvSpPr>
        <p:spPr bwMode="auto"/>
        <p:txBody>
          <a:bodyPr/>
          <a:lstStyle/>
          <a:p>
            <a:pPr>
              <a:defRPr/>
            </a:pPr>
            <a:fld id="{898761D1-7919-4357-905C-8A0E1D06F449}" type="datetime1">
              <a:rPr lang="en-GB"/>
              <a:t>09/05/2024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e Placeholder 6"/>
          <p:cNvSpPr>
            <a:spLocks noGrp="1"/>
          </p:cNvSpPr>
          <p:nvPr>
            <p:ph type="dt" sz="half" idx="10"/>
          </p:nvPr>
        </p:nvSpPr>
        <p:spPr bwMode="auto"/>
        <p:txBody>
          <a:bodyPr/>
          <a:lstStyle/>
          <a:p>
            <a:pPr>
              <a:defRPr/>
            </a:pPr>
            <a:fld id="{767485B0-FF68-4125-9191-C70F3D6906EC}" type="datetime1">
              <a:rPr lang="en-GB"/>
              <a:t>09/05/2024</a:t>
            </a:fld>
            <a:endParaRPr lang="en-GB"/>
          </a:p>
        </p:txBody>
      </p:sp>
      <p:sp>
        <p:nvSpPr>
          <p:cNvPr id="8" name="Footer Placeholder 7"/>
          <p:cNvSpPr>
            <a:spLocks noGrp="1"/>
          </p:cNvSpPr>
          <p:nvPr>
            <p:ph type="ftr" sz="quarter" idx="11"/>
          </p:nvPr>
        </p:nvSpPr>
        <p:spPr bwMode="auto"/>
        <p:txBody>
          <a:bodyPr/>
          <a:lstStyle/>
          <a:p>
            <a:pPr>
              <a:defRPr/>
            </a:pPr>
            <a:endParaRPr lang="en-GB"/>
          </a:p>
        </p:txBody>
      </p:sp>
      <p:sp>
        <p:nvSpPr>
          <p:cNvPr id="9" name="Slide Number Placeholder 8"/>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Date Placeholder 2"/>
          <p:cNvSpPr>
            <a:spLocks noGrp="1"/>
          </p:cNvSpPr>
          <p:nvPr>
            <p:ph type="dt" sz="half" idx="10"/>
          </p:nvPr>
        </p:nvSpPr>
        <p:spPr bwMode="auto"/>
        <p:txBody>
          <a:bodyPr/>
          <a:lstStyle/>
          <a:p>
            <a:pPr>
              <a:defRPr/>
            </a:pPr>
            <a:fld id="{A557C3F3-B233-4C4D-8844-A1D725FB1E1F}" type="datetime1">
              <a:rPr lang="en-GB"/>
              <a:t>09/05/2024</a:t>
            </a:fld>
            <a:endParaRPr lang="en-GB"/>
          </a:p>
        </p:txBody>
      </p:sp>
      <p:sp>
        <p:nvSpPr>
          <p:cNvPr id="4" name="Footer Placeholder 3"/>
          <p:cNvSpPr>
            <a:spLocks noGrp="1"/>
          </p:cNvSpPr>
          <p:nvPr>
            <p:ph type="ftr" sz="quarter" idx="11"/>
          </p:nvPr>
        </p:nvSpPr>
        <p:spPr bwMode="auto"/>
        <p:txBody>
          <a:bodyPr/>
          <a:lstStyle/>
          <a:p>
            <a:pPr>
              <a:defRPr/>
            </a:pPr>
            <a:endParaRPr lang="en-GB"/>
          </a:p>
        </p:txBody>
      </p:sp>
      <p:sp>
        <p:nvSpPr>
          <p:cNvPr id="5" name="Slide Number Placeholder 4"/>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FC69E58-57CC-4F73-930F-7EF65CE56E04}" type="datetime1">
              <a:rPr lang="en-GB"/>
              <a:t>09/05/2024</a:t>
            </a:fld>
            <a:endParaRPr lang="en-GB"/>
          </a:p>
        </p:txBody>
      </p:sp>
      <p:sp>
        <p:nvSpPr>
          <p:cNvPr id="3" name="Footer Placeholder 2"/>
          <p:cNvSpPr>
            <a:spLocks noGrp="1"/>
          </p:cNvSpPr>
          <p:nvPr>
            <p:ph type="ftr" sz="quarter" idx="11"/>
          </p:nvPr>
        </p:nvSpPr>
        <p:spPr bwMode="auto"/>
        <p:txBody>
          <a:bodyPr/>
          <a:lstStyle/>
          <a:p>
            <a:pPr>
              <a:defRPr/>
            </a:pPr>
            <a:endParaRPr lang="en-GB"/>
          </a:p>
        </p:txBody>
      </p:sp>
      <p:sp>
        <p:nvSpPr>
          <p:cNvPr id="4" name="Slide Number Placeholder 3"/>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1088E9A-9F2F-46E0-B555-0A0AFCC806D3}" type="datetime1">
              <a:rPr lang="en-GB"/>
              <a:t>09/05/2024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BA8D14DC-750C-4F4B-BA8E-945B0B1C6B14}" type="datetime1">
              <a:rPr lang="en-GB"/>
              <a:t>09/05/2024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A3AD1E5A-6F5E-4E77-AEE8-2BF5101D2B17}"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320F866-EF26-4E8D-879A-F433FB2148F4}" type="datetime1">
              <a:rPr lang="en-GB"/>
              <a:t>09/05/2024</a:t>
            </a:fld>
            <a:endParaRPr lang="en-GB"/>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AD1E5A-6F5E-4E77-AEE8-2BF5101D2B17}"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rtfordshire.gov.uk/about-the-council/how-the-council-works/partnerships/herts-nature-recovery-partnership/hertfordshire-nature-recovery-partnership.aspx"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LocalNatureRecovery@hertfordshire.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405B-F4EB-63AC-C057-4FC749AC7D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F1B5C74-B7AD-ED39-B387-0138822E244D}"/>
              </a:ext>
            </a:extLst>
          </p:cNvPr>
          <p:cNvSpPr>
            <a:spLocks noGrp="1"/>
          </p:cNvSpPr>
          <p:nvPr>
            <p:ph type="subTitle" idx="1"/>
          </p:nvPr>
        </p:nvSpPr>
        <p:spPr/>
        <p:txBody>
          <a:bodyPr/>
          <a:lstStyle/>
          <a:p>
            <a:endParaRPr lang="en-GB"/>
          </a:p>
        </p:txBody>
      </p:sp>
      <p:pic>
        <p:nvPicPr>
          <p:cNvPr id="7" name="Picture 6" descr="A log in a forest&#10;&#10;Description automatically generated">
            <a:extLst>
              <a:ext uri="{FF2B5EF4-FFF2-40B4-BE49-F238E27FC236}">
                <a16:creationId xmlns:a16="http://schemas.microsoft.com/office/drawing/2014/main" id="{1EE27E58-1096-4F11-8871-F99DFF1415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00" b="34077"/>
          <a:stretch/>
        </p:blipFill>
        <p:spPr>
          <a:xfrm>
            <a:off x="-33252" y="-1"/>
            <a:ext cx="12258503" cy="6858001"/>
          </a:xfrm>
          <a:prstGeom prst="rect">
            <a:avLst/>
          </a:prstGeom>
        </p:spPr>
      </p:pic>
      <p:sp>
        <p:nvSpPr>
          <p:cNvPr id="12" name="Rectangle: Top Corners Rounded 11">
            <a:extLst>
              <a:ext uri="{FF2B5EF4-FFF2-40B4-BE49-F238E27FC236}">
                <a16:creationId xmlns:a16="http://schemas.microsoft.com/office/drawing/2014/main" id="{5EF74003-1BC8-F3C4-9167-393518567AA5}"/>
              </a:ext>
              <a:ext uri="{C183D7F6-B498-43B3-948B-1728B52AA6E4}">
                <adec:decorative xmlns:adec="http://schemas.microsoft.com/office/drawing/2017/decorative" val="1"/>
              </a:ext>
            </a:extLst>
          </p:cNvPr>
          <p:cNvSpPr/>
          <p:nvPr/>
        </p:nvSpPr>
        <p:spPr>
          <a:xfrm rot="5400000">
            <a:off x="5165393" y="-3398225"/>
            <a:ext cx="2082386" cy="10675311"/>
          </a:xfrm>
          <a:prstGeom prst="round2SameRect">
            <a:avLst>
              <a:gd name="adj1" fmla="val 6678"/>
              <a:gd name="adj2" fmla="val 0"/>
            </a:avLst>
          </a:prstGeom>
          <a:no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800" dirty="0">
                <a:solidFill>
                  <a:schemeClr val="bg1"/>
                </a:solidFill>
              </a:rPr>
              <a:t>Local Nature Recovery in Hertfordshire </a:t>
            </a:r>
            <a:endParaRPr lang="en-GB" sz="5400" dirty="0">
              <a:solidFill>
                <a:schemeClr val="bg1"/>
              </a:solidFill>
            </a:endParaRPr>
          </a:p>
        </p:txBody>
      </p:sp>
      <p:pic>
        <p:nvPicPr>
          <p:cNvPr id="6" name="Picture 5" descr="A logo with a leaf&#10;&#10;Description automatically generated">
            <a:extLst>
              <a:ext uri="{FF2B5EF4-FFF2-40B4-BE49-F238E27FC236}">
                <a16:creationId xmlns:a16="http://schemas.microsoft.com/office/drawing/2014/main" id="{6C742A6F-C058-3D7B-5D8B-B3D93DC08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025" y="5449687"/>
            <a:ext cx="2027377" cy="1216426"/>
          </a:xfrm>
          <a:prstGeom prst="rect">
            <a:avLst/>
          </a:prstGeom>
        </p:spPr>
      </p:pic>
    </p:spTree>
    <p:extLst>
      <p:ext uri="{BB962C8B-B14F-4D97-AF65-F5344CB8AC3E}">
        <p14:creationId xmlns:p14="http://schemas.microsoft.com/office/powerpoint/2010/main" val="218686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40563" y="641350"/>
            <a:ext cx="3971925" cy="1325563"/>
          </a:xfrm>
        </p:spPr>
        <p:txBody>
          <a:bodyPr vert="horz" lIns="91440" tIns="45720" rIns="91440" bIns="45720" rtlCol="0" anchor="b">
            <a:normAutofit/>
          </a:bodyPr>
          <a:lstStyle/>
          <a:p>
            <a:pPr>
              <a:defRPr/>
            </a:pPr>
            <a:r>
              <a:rPr lang="en-US" sz="5400" b="1">
                <a:solidFill>
                  <a:srgbClr val="1B203D"/>
                </a:solidFill>
              </a:rPr>
              <a:t>Communities</a:t>
            </a:r>
            <a:endParaRPr>
              <a:solidFill>
                <a:srgbClr val="1B203D"/>
              </a:solidFill>
            </a:endParaRPr>
          </a:p>
        </p:txBody>
      </p:sp>
      <p:sp>
        <p:nvSpPr>
          <p:cNvPr id="14" name="TextBox 13"/>
          <p:cNvSpPr txBox="1"/>
          <p:nvPr/>
        </p:nvSpPr>
        <p:spPr bwMode="auto">
          <a:xfrm>
            <a:off x="490770" y="2855202"/>
            <a:ext cx="4243589" cy="1443450"/>
          </a:xfrm>
          <a:prstGeom prst="rect">
            <a:avLst/>
          </a:prstGeom>
        </p:spPr>
        <p:txBody>
          <a:bodyPr vert="horz" lIns="91440" tIns="45720" rIns="91440" bIns="45720" rtlCol="0">
            <a:normAutofit/>
          </a:bodyPr>
          <a:lstStyle/>
          <a:p>
            <a:pPr algn="ctr">
              <a:lnSpc>
                <a:spcPct val="90000"/>
              </a:lnSpc>
              <a:spcAft>
                <a:spcPts val="800"/>
              </a:spcAft>
              <a:defRPr/>
            </a:pPr>
            <a:r>
              <a:rPr lang="en-US" sz="2200">
                <a:solidFill>
                  <a:srgbClr val="1B203D"/>
                </a:solidFill>
              </a:rPr>
              <a:t>We have broadly </a:t>
            </a:r>
            <a:r>
              <a:rPr lang="en-US" sz="2200" err="1">
                <a:solidFill>
                  <a:srgbClr val="1B203D"/>
                </a:solidFill>
              </a:rPr>
              <a:t>categorised</a:t>
            </a:r>
            <a:r>
              <a:rPr lang="en-US" sz="2200">
                <a:solidFill>
                  <a:srgbClr val="1B203D"/>
                </a:solidFill>
              </a:rPr>
              <a:t> Hertfordshire residents into 6 communities. You may fit into more than one of these groups.  </a:t>
            </a:r>
            <a:endParaRPr>
              <a:solidFill>
                <a:srgbClr val="1B203D"/>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04" t="5188" r="8178" b="5362"/>
          <a:stretch/>
        </p:blipFill>
        <p:spPr bwMode="auto">
          <a:xfrm>
            <a:off x="5741425" y="491667"/>
            <a:ext cx="5959805" cy="5874666"/>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p:cNvSpPr txBox="1"/>
          <p:nvPr/>
        </p:nvSpPr>
        <p:spPr bwMode="auto">
          <a:xfrm>
            <a:off x="142931" y="6295632"/>
            <a:ext cx="340158" cy="461665"/>
          </a:xfrm>
          <a:prstGeom prst="rect">
            <a:avLst/>
          </a:prstGeom>
          <a:noFill/>
        </p:spPr>
        <p:txBody>
          <a:bodyPr wrap="none" rtlCol="0">
            <a:spAutoFit/>
          </a:bodyPr>
          <a:lstStyle/>
          <a:p>
            <a:pPr>
              <a:defRPr/>
            </a:pPr>
            <a:r>
              <a:rPr lang="en-GB" sz="2400" dirty="0">
                <a:solidFill>
                  <a:schemeClr val="bg1"/>
                </a:solidFill>
              </a:rPr>
              <a:t>3</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6" name="Picture 5">
            <a:extLst>
              <a:ext uri="{FF2B5EF4-FFF2-40B4-BE49-F238E27FC236}">
                <a16:creationId xmlns:a16="http://schemas.microsoft.com/office/drawing/2014/main" id="{95CF31C3-398D-6DE3-9B99-15CD88243E32}"/>
              </a:ext>
            </a:extLst>
          </p:cNvPr>
          <p:cNvPicPr>
            <a:picLocks noChangeAspect="1"/>
          </p:cNvPicPr>
          <p:nvPr/>
        </p:nvPicPr>
        <p:blipFill rotWithShape="1">
          <a:blip r:embed="rId2"/>
          <a:srcRect t="2612"/>
          <a:stretch/>
        </p:blipFill>
        <p:spPr>
          <a:xfrm>
            <a:off x="180974" y="188639"/>
            <a:ext cx="12192000" cy="6678885"/>
          </a:xfrm>
          <a:prstGeom prst="rect">
            <a:avLst/>
          </a:prstGeom>
        </p:spPr>
      </p:pic>
      <p:sp>
        <p:nvSpPr>
          <p:cNvPr id="2" name="Title 1"/>
          <p:cNvSpPr>
            <a:spLocks noGrp="1"/>
          </p:cNvSpPr>
          <p:nvPr>
            <p:ph type="title"/>
          </p:nvPr>
        </p:nvSpPr>
        <p:spPr bwMode="auto">
          <a:xfrm>
            <a:off x="180974" y="459860"/>
            <a:ext cx="5410200" cy="890588"/>
          </a:xfrm>
        </p:spPr>
        <p:txBody>
          <a:bodyPr anchor="b">
            <a:normAutofit/>
          </a:bodyPr>
          <a:lstStyle/>
          <a:p>
            <a:pPr>
              <a:defRPr/>
            </a:pPr>
            <a:r>
              <a:rPr lang="en-GB" b="1" dirty="0">
                <a:solidFill>
                  <a:srgbClr val="1B203D"/>
                </a:solidFill>
              </a:rPr>
              <a:t>Delivering Engagement</a:t>
            </a:r>
            <a:endParaRPr dirty="0">
              <a:solidFill>
                <a:srgbClr val="1B203D"/>
              </a:solidFill>
            </a:endParaRPr>
          </a:p>
        </p:txBody>
      </p:sp>
      <p:sp>
        <p:nvSpPr>
          <p:cNvPr id="3" name="Content Placeholder 2"/>
          <p:cNvSpPr>
            <a:spLocks noGrp="1"/>
          </p:cNvSpPr>
          <p:nvPr>
            <p:ph idx="1"/>
          </p:nvPr>
        </p:nvSpPr>
        <p:spPr bwMode="auto">
          <a:xfrm>
            <a:off x="6039174" y="1350448"/>
            <a:ext cx="5003602" cy="1283495"/>
          </a:xfrm>
        </p:spPr>
        <p:txBody>
          <a:bodyPr anchor="t">
            <a:normAutofit/>
          </a:bodyPr>
          <a:lstStyle/>
          <a:p>
            <a:pPr marL="0" indent="0">
              <a:buNone/>
              <a:defRPr/>
            </a:pPr>
            <a:r>
              <a:rPr lang="en-GB" sz="1800">
                <a:solidFill>
                  <a:srgbClr val="1B203D"/>
                </a:solidFill>
              </a:rPr>
              <a:t>There will be 8 key engagement stages throughout the creation of the LNRS: </a:t>
            </a:r>
            <a:endParaRPr>
              <a:solidFill>
                <a:srgbClr val="1B203D"/>
              </a:solidFill>
            </a:endParaRPr>
          </a:p>
        </p:txBody>
      </p:sp>
      <p:sp>
        <p:nvSpPr>
          <p:cNvPr id="10" name="TextBox 9"/>
          <p:cNvSpPr txBox="1"/>
          <p:nvPr/>
        </p:nvSpPr>
        <p:spPr bwMode="auto">
          <a:xfrm>
            <a:off x="11763201" y="6342217"/>
            <a:ext cx="340158" cy="461665"/>
          </a:xfrm>
          <a:prstGeom prst="rect">
            <a:avLst/>
          </a:prstGeom>
          <a:noFill/>
        </p:spPr>
        <p:txBody>
          <a:bodyPr wrap="none" rtlCol="0">
            <a:spAutoFit/>
          </a:bodyPr>
          <a:lstStyle/>
          <a:p>
            <a:pPr>
              <a:defRPr/>
            </a:pPr>
            <a:r>
              <a:rPr lang="en-GB" sz="2400">
                <a:solidFill>
                  <a:schemeClr val="bg1"/>
                </a:solidFill>
              </a:rPr>
              <a:t>9</a:t>
            </a:r>
            <a:endParaRPr sz="2400">
              <a:solidFill>
                <a:schemeClr val="bg1"/>
              </a:solidFill>
            </a:endParaRPr>
          </a:p>
        </p:txBody>
      </p:sp>
    </p:spTree>
    <p:extLst>
      <p:ext uri="{BB962C8B-B14F-4D97-AF65-F5344CB8AC3E}">
        <p14:creationId xmlns:p14="http://schemas.microsoft.com/office/powerpoint/2010/main" val="96466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3" name="Picture 12">
            <a:extLst>
              <a:ext uri="{FF2B5EF4-FFF2-40B4-BE49-F238E27FC236}">
                <a16:creationId xmlns:a16="http://schemas.microsoft.com/office/drawing/2014/main" id="{7299D556-0588-D7D9-A60B-3FD8F36E5A67}"/>
              </a:ext>
            </a:extLst>
          </p:cNvPr>
          <p:cNvPicPr>
            <a:picLocks noChangeAspect="1"/>
          </p:cNvPicPr>
          <p:nvPr/>
        </p:nvPicPr>
        <p:blipFill rotWithShape="1">
          <a:blip r:embed="rId2"/>
          <a:srcRect t="1260" b="1"/>
          <a:stretch/>
        </p:blipFill>
        <p:spPr>
          <a:xfrm>
            <a:off x="0" y="0"/>
            <a:ext cx="12192000" cy="6771543"/>
          </a:xfrm>
          <a:prstGeom prst="rect">
            <a:avLst/>
          </a:prstGeom>
        </p:spPr>
      </p:pic>
      <p:sp>
        <p:nvSpPr>
          <p:cNvPr id="10" name="TextBox 9"/>
          <p:cNvSpPr txBox="1"/>
          <p:nvPr/>
        </p:nvSpPr>
        <p:spPr bwMode="auto">
          <a:xfrm>
            <a:off x="142931" y="6295632"/>
            <a:ext cx="495649" cy="461665"/>
          </a:xfrm>
          <a:prstGeom prst="rect">
            <a:avLst/>
          </a:prstGeom>
          <a:noFill/>
        </p:spPr>
        <p:txBody>
          <a:bodyPr wrap="none" rtlCol="0">
            <a:spAutoFit/>
          </a:bodyPr>
          <a:lstStyle/>
          <a:p>
            <a:pPr>
              <a:defRPr/>
            </a:pPr>
            <a:r>
              <a:rPr lang="en-GB" sz="2400" dirty="0">
                <a:solidFill>
                  <a:schemeClr val="bg1"/>
                </a:solidFill>
              </a:rPr>
              <a:t>10</a:t>
            </a:r>
            <a:endParaRPr dirty="0"/>
          </a:p>
        </p:txBody>
      </p:sp>
      <p:sp>
        <p:nvSpPr>
          <p:cNvPr id="16" name="Rectangle 15">
            <a:extLst>
              <a:ext uri="{FF2B5EF4-FFF2-40B4-BE49-F238E27FC236}">
                <a16:creationId xmlns:a16="http://schemas.microsoft.com/office/drawing/2014/main" id="{A89C8008-BB08-66C4-8645-0486200315E3}"/>
              </a:ext>
            </a:extLst>
          </p:cNvPr>
          <p:cNvSpPr/>
          <p:nvPr/>
        </p:nvSpPr>
        <p:spPr>
          <a:xfrm>
            <a:off x="483089" y="5589240"/>
            <a:ext cx="473256"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6" name="Picture 5" descr="A close up of a tree with green leaves and acorns&#10;&#10;Description automatically generated">
            <a:extLst>
              <a:ext uri="{FF2B5EF4-FFF2-40B4-BE49-F238E27FC236}">
                <a16:creationId xmlns:a16="http://schemas.microsoft.com/office/drawing/2014/main" id="{07110E75-E53C-97B1-1DBE-710936A815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37"/>
          <a:stretch/>
        </p:blipFill>
        <p:spPr>
          <a:xfrm>
            <a:off x="-1464840" y="2708920"/>
            <a:ext cx="4536504" cy="4492380"/>
          </a:xfrm>
          <a:prstGeom prst="ellipse">
            <a:avLst/>
          </a:prstGeom>
        </p:spPr>
      </p:pic>
      <p:sp>
        <p:nvSpPr>
          <p:cNvPr id="2" name="Title 1"/>
          <p:cNvSpPr>
            <a:spLocks noGrp="1"/>
          </p:cNvSpPr>
          <p:nvPr>
            <p:ph type="title"/>
          </p:nvPr>
        </p:nvSpPr>
        <p:spPr bwMode="auto">
          <a:xfrm>
            <a:off x="4081456" y="180723"/>
            <a:ext cx="7939090" cy="1486552"/>
          </a:xfrm>
        </p:spPr>
        <p:txBody>
          <a:bodyPr anchor="b">
            <a:normAutofit/>
          </a:bodyPr>
          <a:lstStyle/>
          <a:p>
            <a:pPr algn="ctr">
              <a:defRPr/>
            </a:pPr>
            <a:r>
              <a:rPr lang="en-GB" sz="4800" b="1" dirty="0">
                <a:solidFill>
                  <a:srgbClr val="1B203D"/>
                </a:solidFill>
              </a:rPr>
              <a:t>What happens next?</a:t>
            </a:r>
            <a:endParaRPr dirty="0">
              <a:solidFill>
                <a:srgbClr val="1B203D"/>
              </a:solidFill>
            </a:endParaRPr>
          </a:p>
        </p:txBody>
      </p:sp>
      <p:sp>
        <p:nvSpPr>
          <p:cNvPr id="3" name="Content Placeholder 2"/>
          <p:cNvSpPr>
            <a:spLocks noGrp="1"/>
          </p:cNvSpPr>
          <p:nvPr>
            <p:ph idx="1"/>
          </p:nvPr>
        </p:nvSpPr>
        <p:spPr bwMode="auto">
          <a:xfrm>
            <a:off x="4557634" y="2076450"/>
            <a:ext cx="7315201" cy="3358751"/>
          </a:xfrm>
        </p:spPr>
        <p:txBody>
          <a:bodyPr>
            <a:noAutofit/>
          </a:bodyPr>
          <a:lstStyle/>
          <a:p>
            <a:pPr>
              <a:defRPr/>
            </a:pPr>
            <a:r>
              <a:rPr lang="en-GB" sz="2400" dirty="0">
                <a:solidFill>
                  <a:srgbClr val="1B203D"/>
                </a:solidFill>
              </a:rPr>
              <a:t>Event for land owners or land managers in Hertfordshire on 30</a:t>
            </a:r>
            <a:r>
              <a:rPr lang="en-GB" sz="2400" baseline="30000" dirty="0">
                <a:solidFill>
                  <a:srgbClr val="1B203D"/>
                </a:solidFill>
              </a:rPr>
              <a:t>th</a:t>
            </a:r>
            <a:r>
              <a:rPr lang="en-GB" sz="2400" dirty="0">
                <a:solidFill>
                  <a:srgbClr val="1B203D"/>
                </a:solidFill>
              </a:rPr>
              <a:t> May</a:t>
            </a:r>
          </a:p>
          <a:p>
            <a:pPr>
              <a:defRPr/>
            </a:pPr>
            <a:endParaRPr lang="en-GB" sz="2400" dirty="0">
              <a:solidFill>
                <a:srgbClr val="1B203D"/>
              </a:solidFill>
            </a:endParaRPr>
          </a:p>
          <a:p>
            <a:pPr>
              <a:defRPr/>
            </a:pPr>
            <a:r>
              <a:rPr lang="en-GB" sz="2400" dirty="0">
                <a:solidFill>
                  <a:srgbClr val="1B203D"/>
                </a:solidFill>
              </a:rPr>
              <a:t>We’ll be at the County Show on 26</a:t>
            </a:r>
            <a:r>
              <a:rPr lang="en-GB" sz="2400" baseline="30000" dirty="0">
                <a:solidFill>
                  <a:srgbClr val="1B203D"/>
                </a:solidFill>
              </a:rPr>
              <a:t>th</a:t>
            </a:r>
            <a:r>
              <a:rPr lang="en-GB" sz="2400" dirty="0">
                <a:solidFill>
                  <a:srgbClr val="1B203D"/>
                </a:solidFill>
              </a:rPr>
              <a:t> May</a:t>
            </a:r>
          </a:p>
          <a:p>
            <a:pPr>
              <a:defRPr/>
            </a:pPr>
            <a:endParaRPr lang="en-GB" sz="2400" dirty="0">
              <a:solidFill>
                <a:srgbClr val="1B203D"/>
              </a:solidFill>
            </a:endParaRPr>
          </a:p>
          <a:p>
            <a:pPr>
              <a:defRPr/>
            </a:pPr>
            <a:r>
              <a:rPr lang="en-GB" sz="2400" dirty="0">
                <a:solidFill>
                  <a:srgbClr val="1B203D"/>
                </a:solidFill>
              </a:rPr>
              <a:t>Online surveys to identify sites and nature priorities Late May</a:t>
            </a:r>
          </a:p>
          <a:p>
            <a:pPr>
              <a:defRPr/>
            </a:pPr>
            <a:endParaRPr lang="en-GB" sz="2400" dirty="0">
              <a:solidFill>
                <a:srgbClr val="1B203D"/>
              </a:solidFill>
            </a:endParaRPr>
          </a:p>
          <a:p>
            <a:pPr>
              <a:defRPr/>
            </a:pPr>
            <a:r>
              <a:rPr lang="en-GB" sz="2400" dirty="0">
                <a:solidFill>
                  <a:srgbClr val="1B203D"/>
                </a:solidFill>
              </a:rPr>
              <a:t>In person workshop events in June and July</a:t>
            </a:r>
          </a:p>
        </p:txBody>
      </p:sp>
      <p:pic>
        <p:nvPicPr>
          <p:cNvPr id="14" name="Picture 13" descr="A butterfly on a flower&#10;&#10;Description automatically generated">
            <a:extLst>
              <a:ext uri="{FF2B5EF4-FFF2-40B4-BE49-F238E27FC236}">
                <a16:creationId xmlns:a16="http://schemas.microsoft.com/office/drawing/2014/main" id="{867EF7D5-8D59-D992-A109-B4EC7E60DF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5" t="12997" r="-2115" b="28204"/>
          <a:stretch/>
        </p:blipFill>
        <p:spPr>
          <a:xfrm>
            <a:off x="1482982" y="279698"/>
            <a:ext cx="2755491" cy="2775154"/>
          </a:xfrm>
          <a:prstGeom prst="ellipse">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75" name="Rectangle 74"/>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p:cNvSpPr>
            <a:spLocks noGrp="1"/>
          </p:cNvSpPr>
          <p:nvPr>
            <p:ph type="title"/>
          </p:nvPr>
        </p:nvSpPr>
        <p:spPr bwMode="auto">
          <a:xfrm>
            <a:off x="7255564" y="834888"/>
            <a:ext cx="4314645" cy="1268958"/>
          </a:xfrm>
        </p:spPr>
        <p:txBody>
          <a:bodyPr anchor="b">
            <a:normAutofit/>
          </a:bodyPr>
          <a:lstStyle/>
          <a:p>
            <a:pPr>
              <a:defRPr/>
            </a:pPr>
            <a:r>
              <a:rPr lang="en-GB" b="1">
                <a:solidFill>
                  <a:srgbClr val="1B203D"/>
                </a:solidFill>
              </a:rPr>
              <a:t>Get in touch</a:t>
            </a:r>
            <a:endParaRPr>
              <a:solidFill>
                <a:srgbClr val="1B203D"/>
              </a:solidFill>
            </a:endParaRPr>
          </a:p>
        </p:txBody>
      </p:sp>
      <p:pic>
        <p:nvPicPr>
          <p:cNvPr id="6" name="Picture 5" descr="A butterfly on a plant&#10;&#10;Description automatically generated"/>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0" y="10"/>
            <a:ext cx="6717436" cy="6857990"/>
          </a:xfrm>
          <a:custGeom>
            <a:avLst/>
            <a:gdLst/>
            <a:ahLst/>
            <a:cxnLst/>
            <a:rect l="l" t="t" r="r" b="b"/>
            <a:pathLst>
              <a:path w="6717456" h="6858000" extrusionOk="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77" name="Rectangle 76"/>
          <p:cNvSpPr>
            <a:spLocks noGrp="1" noRot="1" noChangeAspect="1" noMove="1" noResize="1" noEditPoints="1" noAdjustHandles="1" noChangeArrowheads="1" noChangeShapeType="1" noTextEdit="1"/>
          </p:cNvSpPr>
          <p:nvPr/>
        </p:nvSpPr>
        <p:spPr bwMode="auto">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9" name="Rectangle 78"/>
          <p:cNvSpPr>
            <a:spLocks noGrp="1" noRot="1" noChangeAspect="1" noMove="1" noResize="1" noEditPoints="1" noAdjustHandles="1" noChangeArrowheads="1" noChangeShapeType="1" noTextEdit="1"/>
          </p:cNvSpPr>
          <p:nvPr/>
        </p:nvSpPr>
        <p:spPr bwMode="auto">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Content Placeholder 8"/>
          <p:cNvSpPr>
            <a:spLocks noGrp="1"/>
          </p:cNvSpPr>
          <p:nvPr>
            <p:ph idx="1"/>
          </p:nvPr>
        </p:nvSpPr>
        <p:spPr bwMode="auto">
          <a:xfrm>
            <a:off x="7070060" y="2572381"/>
            <a:ext cx="5974662" cy="2842196"/>
          </a:xfrm>
        </p:spPr>
        <p:txBody>
          <a:bodyPr anchor="t">
            <a:normAutofit/>
          </a:bodyPr>
          <a:lstStyle/>
          <a:p>
            <a:pPr marL="0" indent="0">
              <a:buNone/>
              <a:defRPr/>
            </a:pPr>
            <a:r>
              <a:rPr lang="en-US" sz="2000">
                <a:solidFill>
                  <a:srgbClr val="1B203D"/>
                </a:solidFill>
              </a:rPr>
              <a:t>Find out more and subscribe to updates at:</a:t>
            </a:r>
            <a:endParaRPr lang="en-GB" sz="2000">
              <a:solidFill>
                <a:srgbClr val="1B203D"/>
              </a:solidFill>
            </a:endParaRPr>
          </a:p>
          <a:p>
            <a:pPr marL="0" indent="0">
              <a:buNone/>
              <a:defRPr/>
            </a:pPr>
            <a:r>
              <a:rPr lang="en-GB" sz="2000" u="sng">
                <a:solidFill>
                  <a:srgbClr val="E67328"/>
                </a:solidFill>
                <a:hlinkClick r:id="rId3" tooltip="https://www.hertfordshire.gov.uk/about-the-council/how-the-council-works/partnerships/herts-nature-recovery-partnership/hertfordshire-nature-recovery-partnership.aspx">
                  <a:extLst>
                    <a:ext uri="{A12FA001-AC4F-418D-AE19-62706E023703}">
                      <ahyp:hlinkClr xmlns:ahyp="http://schemas.microsoft.com/office/drawing/2018/hyperlinkcolor" val="tx"/>
                    </a:ext>
                  </a:extLst>
                </a:hlinkClick>
              </a:rPr>
              <a:t>Hertfordshire Nature Recovery Partnership | Hertfordshire County Council</a:t>
            </a:r>
            <a:endParaRPr lang="en-US" sz="2000">
              <a:solidFill>
                <a:srgbClr val="E67328"/>
              </a:solidFill>
            </a:endParaRPr>
          </a:p>
          <a:p>
            <a:pPr>
              <a:defRPr/>
            </a:pPr>
            <a:endParaRPr lang="en-US" sz="2000">
              <a:solidFill>
                <a:srgbClr val="1B3055"/>
              </a:solidFill>
            </a:endParaRPr>
          </a:p>
          <a:p>
            <a:pPr marL="0" indent="0">
              <a:buNone/>
              <a:defRPr/>
            </a:pPr>
            <a:r>
              <a:rPr lang="en-US" sz="2000">
                <a:solidFill>
                  <a:srgbClr val="1B203D"/>
                </a:solidFill>
              </a:rPr>
              <a:t>Contact us:</a:t>
            </a:r>
            <a:endParaRPr>
              <a:solidFill>
                <a:srgbClr val="1B203D"/>
              </a:solidFill>
            </a:endParaRPr>
          </a:p>
          <a:p>
            <a:pPr marL="0" indent="0">
              <a:buNone/>
              <a:defRPr/>
            </a:pPr>
            <a:r>
              <a:rPr lang="en-US" sz="2000" u="sng">
                <a:solidFill>
                  <a:srgbClr val="E67328"/>
                </a:solidFill>
                <a:hlinkClick r:id="rId4" tooltip="mailto:LocalNatureRecovery@hertfordshire.gov.uk">
                  <a:extLst>
                    <a:ext uri="{A12FA001-AC4F-418D-AE19-62706E023703}">
                      <ahyp:hlinkClr xmlns:ahyp="http://schemas.microsoft.com/office/drawing/2018/hyperlinkcolor" val="tx"/>
                    </a:ext>
                  </a:extLst>
                </a:hlinkClick>
              </a:rPr>
              <a:t>LocalNatureRecovery@hertfordshire.gov.uk</a:t>
            </a:r>
            <a:endParaRPr lang="en-US" sz="2000">
              <a:solidFill>
                <a:srgbClr val="E67328"/>
              </a:solidFill>
            </a:endParaRPr>
          </a:p>
          <a:p>
            <a:pPr>
              <a:defRPr/>
            </a:pPr>
            <a:endParaRPr lang="en-US" sz="1800"/>
          </a:p>
        </p:txBody>
      </p:sp>
      <p:sp>
        <p:nvSpPr>
          <p:cNvPr id="8" name="Rectangle 7"/>
          <p:cNvSpPr/>
          <p:nvPr/>
        </p:nvSpPr>
        <p:spPr bwMode="auto">
          <a:xfrm>
            <a:off x="7000875" y="390525"/>
            <a:ext cx="184785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5" name="TextBox 4"/>
          <p:cNvSpPr txBox="1"/>
          <p:nvPr/>
        </p:nvSpPr>
        <p:spPr bwMode="auto">
          <a:xfrm>
            <a:off x="11624829" y="6300787"/>
            <a:ext cx="495649" cy="461665"/>
          </a:xfrm>
          <a:prstGeom prst="rect">
            <a:avLst/>
          </a:prstGeom>
          <a:noFill/>
        </p:spPr>
        <p:txBody>
          <a:bodyPr wrap="none" rtlCol="0">
            <a:spAutoFit/>
          </a:bodyPr>
          <a:lstStyle/>
          <a:p>
            <a:pPr>
              <a:defRPr/>
            </a:pPr>
            <a:r>
              <a:rPr lang="en-GB" sz="2400">
                <a:solidFill>
                  <a:schemeClr val="bg1"/>
                </a:solidFill>
              </a:rPr>
              <a:t>11</a:t>
            </a:r>
            <a:endParaRPr/>
          </a:p>
        </p:txBody>
      </p:sp>
      <p:pic>
        <p:nvPicPr>
          <p:cNvPr id="10" name="Picture 9" descr="A logo with a leaf&#10;&#10;Description automatically generated">
            <a:extLst>
              <a:ext uri="{FF2B5EF4-FFF2-40B4-BE49-F238E27FC236}">
                <a16:creationId xmlns:a16="http://schemas.microsoft.com/office/drawing/2014/main" id="{52D57CF3-D69B-8CBA-9BE1-04D9A7592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2849" y="5375096"/>
            <a:ext cx="1907968" cy="11447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4A35BB3-6D8B-626E-F129-AE82CF6CE9FF}"/>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rtl="0">
              <a:spcBef>
                <a:spcPct val="0"/>
              </a:spcBef>
            </a:pPr>
            <a:r>
              <a:rPr lang="en-US" sz="4000" b="1" kern="1200" dirty="0">
                <a:solidFill>
                  <a:srgbClr val="1B203D"/>
                </a:solidFill>
              </a:rPr>
              <a:t>What is a Local Nature Recovery Strategy?</a:t>
            </a:r>
          </a:p>
        </p:txBody>
      </p:sp>
      <p:pic>
        <p:nvPicPr>
          <p:cNvPr id="5" name="Picture 4" descr="A field of grass and trees&#10;&#10;Description automatically generated">
            <a:extLst>
              <a:ext uri="{FF2B5EF4-FFF2-40B4-BE49-F238E27FC236}">
                <a16:creationId xmlns:a16="http://schemas.microsoft.com/office/drawing/2014/main" id="{4BC812FB-A8B1-7941-44A6-92B6809FDF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12455F-3380-AA32-33AA-DB19D31EDAA8}"/>
              </a:ext>
            </a:extLst>
          </p:cNvPr>
          <p:cNvSpPr txBox="1"/>
          <p:nvPr/>
        </p:nvSpPr>
        <p:spPr>
          <a:xfrm>
            <a:off x="5297762" y="2706624"/>
            <a:ext cx="6251110" cy="3483864"/>
          </a:xfrm>
          <a:prstGeom prst="rect">
            <a:avLst/>
          </a:prstGeom>
        </p:spPr>
        <p:txBody>
          <a:bodyPr vert="horz" lIns="91440" tIns="45720" rIns="91440" bIns="45720" rtlCol="0">
            <a:normAutofit/>
          </a:bodyPr>
          <a:lstStyle/>
          <a:p>
            <a:pPr marL="285750" indent="-228600" rtl="0">
              <a:lnSpc>
                <a:spcPct val="90000"/>
              </a:lnSpc>
              <a:spcAft>
                <a:spcPts val="600"/>
              </a:spcAft>
              <a:buFont typeface="Arial" panose="020B0604020202020204" pitchFamily="34" charset="0"/>
              <a:buChar char="•"/>
            </a:pPr>
            <a:r>
              <a:rPr lang="en-US" sz="1900" kern="1200" dirty="0"/>
              <a:t>Comprehensive </a:t>
            </a:r>
            <a:r>
              <a:rPr lang="en-US" sz="1900" b="1" kern="1200" dirty="0"/>
              <a:t>Nature</a:t>
            </a:r>
            <a:r>
              <a:rPr lang="en-US" sz="1900" kern="1200" dirty="0"/>
              <a:t> Recovery Strategy – not just biodiversity.</a:t>
            </a:r>
          </a:p>
          <a:p>
            <a:pPr marL="285750" indent="-228600" rtl="0">
              <a:lnSpc>
                <a:spcPct val="90000"/>
              </a:lnSpc>
              <a:spcAft>
                <a:spcPts val="600"/>
              </a:spcAft>
              <a:buFont typeface="Arial" panose="020B0604020202020204" pitchFamily="34" charset="0"/>
              <a:buChar char="•"/>
            </a:pPr>
            <a:endParaRPr lang="en-US" sz="1900" kern="1200" dirty="0"/>
          </a:p>
          <a:p>
            <a:pPr marL="285750" indent="-228600" rtl="0">
              <a:lnSpc>
                <a:spcPct val="90000"/>
              </a:lnSpc>
              <a:spcAft>
                <a:spcPts val="600"/>
              </a:spcAft>
              <a:buFont typeface="Arial" panose="020B0604020202020204" pitchFamily="34" charset="0"/>
              <a:buChar char="•"/>
            </a:pPr>
            <a:r>
              <a:rPr lang="en-US" sz="1900" kern="1200" dirty="0"/>
              <a:t>A collaborative strategy for Hertfordshire, by Hertfordshire</a:t>
            </a:r>
          </a:p>
          <a:p>
            <a:pPr marL="285750" indent="-228600" rtl="0">
              <a:lnSpc>
                <a:spcPct val="90000"/>
              </a:lnSpc>
              <a:spcAft>
                <a:spcPts val="600"/>
              </a:spcAft>
              <a:buFont typeface="Arial" panose="020B0604020202020204" pitchFamily="34" charset="0"/>
              <a:buChar char="•"/>
            </a:pPr>
            <a:endParaRPr lang="en-US" sz="1900" kern="1200" dirty="0"/>
          </a:p>
          <a:p>
            <a:pPr marL="285750" indent="-228600" rtl="0">
              <a:lnSpc>
                <a:spcPct val="90000"/>
              </a:lnSpc>
              <a:spcAft>
                <a:spcPts val="600"/>
              </a:spcAft>
              <a:buFont typeface="Arial" panose="020B0604020202020204" pitchFamily="34" charset="0"/>
              <a:buChar char="•"/>
            </a:pPr>
            <a:r>
              <a:rPr lang="en-US" sz="1900" kern="1200" dirty="0"/>
              <a:t>It is required by law  (Environment Act 2021)</a:t>
            </a:r>
          </a:p>
          <a:p>
            <a:pPr marL="285750" indent="-228600" rtl="0">
              <a:lnSpc>
                <a:spcPct val="90000"/>
              </a:lnSpc>
              <a:spcAft>
                <a:spcPts val="600"/>
              </a:spcAft>
              <a:buFont typeface="Arial" panose="020B0604020202020204" pitchFamily="34" charset="0"/>
              <a:buChar char="•"/>
            </a:pPr>
            <a:endParaRPr lang="en-US" sz="1900" kern="1200" dirty="0"/>
          </a:p>
          <a:p>
            <a:pPr marL="285750" indent="-228600" rtl="0">
              <a:lnSpc>
                <a:spcPct val="90000"/>
              </a:lnSpc>
              <a:spcAft>
                <a:spcPts val="600"/>
              </a:spcAft>
              <a:buFont typeface="Arial" panose="020B0604020202020204" pitchFamily="34" charset="0"/>
              <a:buChar char="•"/>
            </a:pPr>
            <a:r>
              <a:rPr lang="en-US" sz="1900" kern="1200" dirty="0"/>
              <a:t>It will deliver benefits for wildlife, nature and residents</a:t>
            </a:r>
          </a:p>
          <a:p>
            <a:pPr marL="285750" indent="-228600" rtl="0">
              <a:lnSpc>
                <a:spcPct val="90000"/>
              </a:lnSpc>
              <a:spcAft>
                <a:spcPts val="600"/>
              </a:spcAft>
              <a:buFont typeface="Arial" panose="020B0604020202020204" pitchFamily="34" charset="0"/>
              <a:buChar char="•"/>
            </a:pPr>
            <a:endParaRPr lang="en-US" sz="1900" kern="1200" dirty="0"/>
          </a:p>
          <a:p>
            <a:pPr marL="285750" indent="-228600" rtl="0">
              <a:lnSpc>
                <a:spcPct val="90000"/>
              </a:lnSpc>
              <a:spcAft>
                <a:spcPts val="600"/>
              </a:spcAft>
              <a:buFont typeface="Arial" panose="020B0604020202020204" pitchFamily="34" charset="0"/>
              <a:buChar char="•"/>
            </a:pPr>
            <a:r>
              <a:rPr lang="en-US" sz="1900" kern="1200" dirty="0"/>
              <a:t>Draft expected by March 2025</a:t>
            </a:r>
          </a:p>
        </p:txBody>
      </p:sp>
      <p:sp>
        <p:nvSpPr>
          <p:cNvPr id="2" name="Rectangle 1">
            <a:extLst>
              <a:ext uri="{FF2B5EF4-FFF2-40B4-BE49-F238E27FC236}">
                <a16:creationId xmlns:a16="http://schemas.microsoft.com/office/drawing/2014/main" id="{2392D6AB-A1DC-ADE1-1584-4D559EDF55FA}"/>
              </a:ext>
            </a:extLst>
          </p:cNvPr>
          <p:cNvSpPr/>
          <p:nvPr/>
        </p:nvSpPr>
        <p:spPr>
          <a:xfrm>
            <a:off x="5034337" y="2112264"/>
            <a:ext cx="5332288" cy="594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134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31719-9AD1-490E-AD46-B7163DD553F9}"/>
              </a:ext>
            </a:extLst>
          </p:cNvPr>
          <p:cNvSpPr>
            <a:spLocks noGrp="1"/>
          </p:cNvSpPr>
          <p:nvPr>
            <p:ph type="title"/>
          </p:nvPr>
        </p:nvSpPr>
        <p:spPr>
          <a:xfrm>
            <a:off x="640080" y="325369"/>
            <a:ext cx="4368602" cy="1956841"/>
          </a:xfrm>
        </p:spPr>
        <p:txBody>
          <a:bodyPr vert="horz" lIns="91440" tIns="45720" rIns="91440" bIns="45720" rtlCol="0" anchor="b">
            <a:normAutofit/>
          </a:bodyPr>
          <a:lstStyle/>
          <a:p>
            <a:pPr rtl="0">
              <a:spcBef>
                <a:spcPct val="0"/>
              </a:spcBef>
            </a:pPr>
            <a:r>
              <a:rPr lang="en-US" sz="5400" b="1" kern="1200" dirty="0"/>
              <a:t>What will the LNRS look like?</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2BADBBE-5078-A6A2-1A92-E5724977F99A}"/>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rtl="0">
              <a:lnSpc>
                <a:spcPct val="90000"/>
              </a:lnSpc>
              <a:spcAft>
                <a:spcPts val="600"/>
              </a:spcAft>
              <a:buFont typeface="Arial" panose="020B0604020202020204" pitchFamily="34" charset="0"/>
              <a:buChar char="•"/>
            </a:pPr>
            <a:endParaRPr lang="en-US" sz="2000" kern="1200" dirty="0"/>
          </a:p>
          <a:p>
            <a:pPr indent="-228600" rtl="0">
              <a:lnSpc>
                <a:spcPct val="90000"/>
              </a:lnSpc>
              <a:spcAft>
                <a:spcPts val="600"/>
              </a:spcAft>
              <a:buFont typeface="Arial" panose="020B0604020202020204" pitchFamily="34" charset="0"/>
              <a:buChar char="•"/>
            </a:pPr>
            <a:r>
              <a:rPr lang="en-US" sz="2000" kern="1200" dirty="0"/>
              <a:t>A map-based tool(s) that is:</a:t>
            </a:r>
          </a:p>
          <a:p>
            <a:pPr indent="-228600" rtl="0">
              <a:lnSpc>
                <a:spcPct val="90000"/>
              </a:lnSpc>
              <a:spcAft>
                <a:spcPts val="600"/>
              </a:spcAft>
              <a:buFont typeface="Arial" panose="020B0604020202020204" pitchFamily="34" charset="0"/>
              <a:buChar char="•"/>
            </a:pPr>
            <a:endParaRPr lang="en-US" sz="2000" kern="1200" dirty="0"/>
          </a:p>
          <a:p>
            <a:pPr marL="285750" indent="-228600" rtl="0">
              <a:lnSpc>
                <a:spcPct val="90000"/>
              </a:lnSpc>
              <a:spcAft>
                <a:spcPts val="600"/>
              </a:spcAft>
              <a:buFont typeface="Arial" panose="020B0604020202020204" pitchFamily="34" charset="0"/>
              <a:buChar char="•"/>
            </a:pPr>
            <a:r>
              <a:rPr lang="en-US" sz="2000" kern="1200" dirty="0"/>
              <a:t>Publicly Accessible</a:t>
            </a:r>
          </a:p>
          <a:p>
            <a:pPr marL="285750" indent="-228600" rtl="0">
              <a:lnSpc>
                <a:spcPct val="90000"/>
              </a:lnSpc>
              <a:spcAft>
                <a:spcPts val="600"/>
              </a:spcAft>
              <a:buFont typeface="Arial" panose="020B0604020202020204" pitchFamily="34" charset="0"/>
              <a:buChar char="•"/>
            </a:pPr>
            <a:endParaRPr lang="en-US" sz="2000" kern="1200" dirty="0"/>
          </a:p>
          <a:p>
            <a:pPr marL="285750" indent="-228600" rtl="0">
              <a:lnSpc>
                <a:spcPct val="90000"/>
              </a:lnSpc>
              <a:spcAft>
                <a:spcPts val="600"/>
              </a:spcAft>
              <a:buFont typeface="Arial" panose="020B0604020202020204" pitchFamily="34" charset="0"/>
              <a:buChar char="•"/>
            </a:pPr>
            <a:r>
              <a:rPr lang="en-US" sz="2000" kern="1200" dirty="0"/>
              <a:t>Free to use</a:t>
            </a:r>
          </a:p>
          <a:p>
            <a:pPr marL="285750" indent="-228600" rtl="0">
              <a:lnSpc>
                <a:spcPct val="90000"/>
              </a:lnSpc>
              <a:spcAft>
                <a:spcPts val="600"/>
              </a:spcAft>
              <a:buFont typeface="Arial" panose="020B0604020202020204" pitchFamily="34" charset="0"/>
              <a:buChar char="•"/>
            </a:pPr>
            <a:endParaRPr lang="en-US" sz="2000" kern="1200" dirty="0"/>
          </a:p>
          <a:p>
            <a:pPr marL="285750" indent="-228600" rtl="0">
              <a:lnSpc>
                <a:spcPct val="90000"/>
              </a:lnSpc>
              <a:spcAft>
                <a:spcPts val="600"/>
              </a:spcAft>
              <a:buFont typeface="Arial" panose="020B0604020202020204" pitchFamily="34" charset="0"/>
              <a:buChar char="•"/>
            </a:pPr>
            <a:r>
              <a:rPr lang="en-US" sz="2000" kern="1200" dirty="0"/>
              <a:t>Functional for a variety of users and purpose</a:t>
            </a:r>
          </a:p>
        </p:txBody>
      </p:sp>
      <p:pic>
        <p:nvPicPr>
          <p:cNvPr id="6" name="Picture 5">
            <a:extLst>
              <a:ext uri="{FF2B5EF4-FFF2-40B4-BE49-F238E27FC236}">
                <a16:creationId xmlns:a16="http://schemas.microsoft.com/office/drawing/2014/main" id="{FF213563-AEED-3636-7E6F-DB4FFF796AC8}"/>
              </a:ext>
            </a:extLst>
          </p:cNvPr>
          <p:cNvPicPr>
            <a:picLocks noChangeAspect="1"/>
          </p:cNvPicPr>
          <p:nvPr/>
        </p:nvPicPr>
        <p:blipFill rotWithShape="1">
          <a:blip r:embed="rId3"/>
          <a:srcRect l="39404" r="224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Rectangle 2">
            <a:extLst>
              <a:ext uri="{FF2B5EF4-FFF2-40B4-BE49-F238E27FC236}">
                <a16:creationId xmlns:a16="http://schemas.microsoft.com/office/drawing/2014/main" id="{83CE327C-7FDE-9456-3EBC-FEA12DEB9E12}"/>
              </a:ext>
            </a:extLst>
          </p:cNvPr>
          <p:cNvSpPr/>
          <p:nvPr/>
        </p:nvSpPr>
        <p:spPr>
          <a:xfrm>
            <a:off x="327635" y="2247469"/>
            <a:ext cx="5332288" cy="594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649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4A35BB3-6D8B-626E-F129-AE82CF6CE9FF}"/>
              </a:ext>
            </a:extLst>
          </p:cNvPr>
          <p:cNvSpPr>
            <a:spLocks noGrp="1"/>
          </p:cNvSpPr>
          <p:nvPr>
            <p:ph type="title"/>
          </p:nvPr>
        </p:nvSpPr>
        <p:spPr>
          <a:xfrm>
            <a:off x="4784193" y="245242"/>
            <a:ext cx="6762171" cy="870221"/>
          </a:xfrm>
        </p:spPr>
        <p:txBody>
          <a:bodyPr vert="horz" lIns="91440" tIns="45720" rIns="91440" bIns="45720" rtlCol="0" anchor="b">
            <a:normAutofit/>
          </a:bodyPr>
          <a:lstStyle/>
          <a:p>
            <a:pPr rtl="0">
              <a:spcBef>
                <a:spcPct val="0"/>
              </a:spcBef>
            </a:pPr>
            <a:r>
              <a:rPr lang="en-US" sz="4000" b="1" kern="1200" dirty="0">
                <a:solidFill>
                  <a:srgbClr val="1B203D"/>
                </a:solidFill>
              </a:rPr>
              <a:t>What Will the LNRS do?</a:t>
            </a:r>
          </a:p>
        </p:txBody>
      </p:sp>
      <p:sp>
        <p:nvSpPr>
          <p:cNvPr id="5" name="TextBox 4">
            <a:extLst>
              <a:ext uri="{FF2B5EF4-FFF2-40B4-BE49-F238E27FC236}">
                <a16:creationId xmlns:a16="http://schemas.microsoft.com/office/drawing/2014/main" id="{A9A31658-87ED-29BA-D03D-81617A5F26C3}"/>
              </a:ext>
            </a:extLst>
          </p:cNvPr>
          <p:cNvSpPr txBox="1"/>
          <p:nvPr/>
        </p:nvSpPr>
        <p:spPr>
          <a:xfrm>
            <a:off x="5422101" y="1439648"/>
            <a:ext cx="6251111" cy="1572768"/>
          </a:xfrm>
          <a:prstGeom prst="rect">
            <a:avLst/>
          </a:prstGeom>
        </p:spPr>
        <p:txBody>
          <a:bodyPr vert="horz" lIns="91440" tIns="45720" rIns="91440" bIns="45720" rtlCol="0">
            <a:normAutofit/>
          </a:bodyPr>
          <a:lstStyle/>
          <a:p>
            <a:pPr rtl="0">
              <a:lnSpc>
                <a:spcPct val="90000"/>
              </a:lnSpc>
              <a:spcBef>
                <a:spcPts val="1000"/>
              </a:spcBef>
            </a:pPr>
            <a:r>
              <a:rPr lang="en-US" sz="2400" kern="1200" dirty="0"/>
              <a:t>The LNRS will answer three questions about nature recovery:</a:t>
            </a:r>
          </a:p>
        </p:txBody>
      </p:sp>
      <p:pic>
        <p:nvPicPr>
          <p:cNvPr id="10" name="Picture 9">
            <a:extLst>
              <a:ext uri="{FF2B5EF4-FFF2-40B4-BE49-F238E27FC236}">
                <a16:creationId xmlns:a16="http://schemas.microsoft.com/office/drawing/2014/main" id="{C815BFC1-14FA-D03F-F711-C0B85B8E35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7"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D615A0-D006-D665-8B18-3F68DC1D16BD}"/>
              </a:ext>
            </a:extLst>
          </p:cNvPr>
          <p:cNvSpPr/>
          <p:nvPr/>
        </p:nvSpPr>
        <p:spPr>
          <a:xfrm>
            <a:off x="5239821" y="4030323"/>
            <a:ext cx="5332288" cy="594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a:extLst>
              <a:ext uri="{FF2B5EF4-FFF2-40B4-BE49-F238E27FC236}">
                <a16:creationId xmlns:a16="http://schemas.microsoft.com/office/drawing/2014/main" id="{B27922F4-7FA3-6D01-8E4F-85259F786BBC}"/>
              </a:ext>
            </a:extLst>
          </p:cNvPr>
          <p:cNvGraphicFramePr/>
          <p:nvPr>
            <p:extLst>
              <p:ext uri="{D42A27DB-BD31-4B8C-83A1-F6EECF244321}">
                <p14:modId xmlns:p14="http://schemas.microsoft.com/office/powerpoint/2010/main" val="444048850"/>
              </p:ext>
            </p:extLst>
          </p:nvPr>
        </p:nvGraphicFramePr>
        <p:xfrm>
          <a:off x="5327379" y="2336398"/>
          <a:ext cx="6440557" cy="4182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040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31719-9AD1-490E-AD46-B7163DD553F9}"/>
              </a:ext>
            </a:extLst>
          </p:cNvPr>
          <p:cNvSpPr>
            <a:spLocks noGrp="1"/>
          </p:cNvSpPr>
          <p:nvPr>
            <p:ph type="title"/>
          </p:nvPr>
        </p:nvSpPr>
        <p:spPr>
          <a:xfrm>
            <a:off x="640080" y="325369"/>
            <a:ext cx="4368602" cy="948627"/>
          </a:xfrm>
        </p:spPr>
        <p:txBody>
          <a:bodyPr vert="horz" lIns="91440" tIns="45720" rIns="91440" bIns="45720" rtlCol="0" anchor="b">
            <a:normAutofit/>
          </a:bodyPr>
          <a:lstStyle/>
          <a:p>
            <a:pPr rtl="0">
              <a:spcBef>
                <a:spcPct val="0"/>
              </a:spcBef>
            </a:pPr>
            <a:r>
              <a:rPr lang="en-US" sz="4000" b="1" kern="1200" dirty="0">
                <a:solidFill>
                  <a:srgbClr val="1B203D"/>
                </a:solidFill>
              </a:rPr>
              <a:t>What &amp; How?</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utterfly on a flower&#10;&#10;Description automatically generated">
            <a:extLst>
              <a:ext uri="{FF2B5EF4-FFF2-40B4-BE49-F238E27FC236}">
                <a16:creationId xmlns:a16="http://schemas.microsoft.com/office/drawing/2014/main" id="{37B0BD68-5285-9DB4-1F37-E54B9552EE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93" r="-2" b="26976"/>
          <a:stretch/>
        </p:blipFill>
        <p:spPr>
          <a:xfrm>
            <a:off x="6903480" y="-516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6" name="Group 5">
            <a:extLst>
              <a:ext uri="{FF2B5EF4-FFF2-40B4-BE49-F238E27FC236}">
                <a16:creationId xmlns:a16="http://schemas.microsoft.com/office/drawing/2014/main" id="{53EED271-40F5-3F8A-F662-6AC9D0C4147A}"/>
              </a:ext>
            </a:extLst>
          </p:cNvPr>
          <p:cNvGrpSpPr/>
          <p:nvPr/>
        </p:nvGrpSpPr>
        <p:grpSpPr>
          <a:xfrm>
            <a:off x="444687" y="2079395"/>
            <a:ext cx="5976926" cy="1153620"/>
            <a:chOff x="0" y="38097"/>
            <a:chExt cx="5976926" cy="1153620"/>
          </a:xfrm>
        </p:grpSpPr>
        <p:sp>
          <p:nvSpPr>
            <p:cNvPr id="16" name="Rectangle: Rounded Corners 15">
              <a:extLst>
                <a:ext uri="{FF2B5EF4-FFF2-40B4-BE49-F238E27FC236}">
                  <a16:creationId xmlns:a16="http://schemas.microsoft.com/office/drawing/2014/main" id="{2907EDC5-0DEB-1EB0-1981-FC1D58B5F9BD}"/>
                </a:ext>
              </a:extLst>
            </p:cNvPr>
            <p:cNvSpPr/>
            <p:nvPr/>
          </p:nvSpPr>
          <p:spPr>
            <a:xfrm>
              <a:off x="0" y="38097"/>
              <a:ext cx="5976926" cy="1153620"/>
            </a:xfrm>
            <a:prstGeom prst="roundRect">
              <a:avLst/>
            </a:prstGeom>
            <a:solidFill>
              <a:srgbClr val="1B20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411B9271-89D7-F233-5BA0-6325420B625E}"/>
                </a:ext>
              </a:extLst>
            </p:cNvPr>
            <p:cNvSpPr txBox="1"/>
            <p:nvPr/>
          </p:nvSpPr>
          <p:spPr>
            <a:xfrm>
              <a:off x="56315" y="94412"/>
              <a:ext cx="5864296" cy="10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Strategic priorities for habitats and species</a:t>
              </a:r>
            </a:p>
          </p:txBody>
        </p:sp>
      </p:grpSp>
      <p:grpSp>
        <p:nvGrpSpPr>
          <p:cNvPr id="7" name="Group 6">
            <a:extLst>
              <a:ext uri="{FF2B5EF4-FFF2-40B4-BE49-F238E27FC236}">
                <a16:creationId xmlns:a16="http://schemas.microsoft.com/office/drawing/2014/main" id="{11A2DAB4-FA6D-141B-8879-98F35DE525C1}"/>
              </a:ext>
            </a:extLst>
          </p:cNvPr>
          <p:cNvGrpSpPr/>
          <p:nvPr/>
        </p:nvGrpSpPr>
        <p:grpSpPr>
          <a:xfrm>
            <a:off x="444687" y="3316535"/>
            <a:ext cx="5976926" cy="1153620"/>
            <a:chOff x="0" y="1275237"/>
            <a:chExt cx="5976926" cy="1153620"/>
          </a:xfrm>
        </p:grpSpPr>
        <p:sp>
          <p:nvSpPr>
            <p:cNvPr id="13" name="Rectangle: Rounded Corners 12">
              <a:extLst>
                <a:ext uri="{FF2B5EF4-FFF2-40B4-BE49-F238E27FC236}">
                  <a16:creationId xmlns:a16="http://schemas.microsoft.com/office/drawing/2014/main" id="{1BA24003-E4F3-D51A-0FDA-7E5E20BFA496}"/>
                </a:ext>
              </a:extLst>
            </p:cNvPr>
            <p:cNvSpPr/>
            <p:nvPr/>
          </p:nvSpPr>
          <p:spPr>
            <a:xfrm>
              <a:off x="0" y="1275237"/>
              <a:ext cx="5976926" cy="1153620"/>
            </a:xfrm>
            <a:prstGeom prst="roundRect">
              <a:avLst/>
            </a:prstGeom>
            <a:solidFill>
              <a:srgbClr val="1B20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6">
              <a:extLst>
                <a:ext uri="{FF2B5EF4-FFF2-40B4-BE49-F238E27FC236}">
                  <a16:creationId xmlns:a16="http://schemas.microsoft.com/office/drawing/2014/main" id="{20AFF38A-1A9C-6CC2-AD6A-B778C6B4F87F}"/>
                </a:ext>
              </a:extLst>
            </p:cNvPr>
            <p:cNvSpPr txBox="1"/>
            <p:nvPr/>
          </p:nvSpPr>
          <p:spPr>
            <a:xfrm>
              <a:off x="56315" y="1331552"/>
              <a:ext cx="5864296" cy="10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Measures – actions to delivery priorities</a:t>
              </a:r>
            </a:p>
          </p:txBody>
        </p:sp>
      </p:grpSp>
      <p:grpSp>
        <p:nvGrpSpPr>
          <p:cNvPr id="8" name="Group 7">
            <a:extLst>
              <a:ext uri="{FF2B5EF4-FFF2-40B4-BE49-F238E27FC236}">
                <a16:creationId xmlns:a16="http://schemas.microsoft.com/office/drawing/2014/main" id="{818B3084-1A2F-84FA-7067-40042C9A8FFC}"/>
              </a:ext>
            </a:extLst>
          </p:cNvPr>
          <p:cNvGrpSpPr/>
          <p:nvPr/>
        </p:nvGrpSpPr>
        <p:grpSpPr>
          <a:xfrm>
            <a:off x="444687" y="4553675"/>
            <a:ext cx="5976926" cy="1153620"/>
            <a:chOff x="0" y="2512377"/>
            <a:chExt cx="5976926" cy="1153620"/>
          </a:xfrm>
        </p:grpSpPr>
        <p:sp>
          <p:nvSpPr>
            <p:cNvPr id="11" name="Rectangle: Rounded Corners 10">
              <a:extLst>
                <a:ext uri="{FF2B5EF4-FFF2-40B4-BE49-F238E27FC236}">
                  <a16:creationId xmlns:a16="http://schemas.microsoft.com/office/drawing/2014/main" id="{50D7D434-AA36-F8F6-6681-F1FF40500368}"/>
                </a:ext>
              </a:extLst>
            </p:cNvPr>
            <p:cNvSpPr/>
            <p:nvPr/>
          </p:nvSpPr>
          <p:spPr>
            <a:xfrm>
              <a:off x="0" y="2512377"/>
              <a:ext cx="5976926" cy="1153620"/>
            </a:xfrm>
            <a:prstGeom prst="roundRect">
              <a:avLst/>
            </a:prstGeom>
            <a:solidFill>
              <a:srgbClr val="1B20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8">
              <a:extLst>
                <a:ext uri="{FF2B5EF4-FFF2-40B4-BE49-F238E27FC236}">
                  <a16:creationId xmlns:a16="http://schemas.microsoft.com/office/drawing/2014/main" id="{0C75A252-971F-2BC6-D06E-66402A0E6B0E}"/>
                </a:ext>
              </a:extLst>
            </p:cNvPr>
            <p:cNvSpPr txBox="1"/>
            <p:nvPr/>
          </p:nvSpPr>
          <p:spPr>
            <a:xfrm>
              <a:off x="56315" y="2568692"/>
              <a:ext cx="5864296" cy="10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Projects (proposed and ongoing)</a:t>
              </a:r>
            </a:p>
          </p:txBody>
        </p:sp>
      </p:grpSp>
    </p:spTree>
    <p:extLst>
      <p:ext uri="{BB962C8B-B14F-4D97-AF65-F5344CB8AC3E}">
        <p14:creationId xmlns:p14="http://schemas.microsoft.com/office/powerpoint/2010/main" val="300402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4A35BB3-6D8B-626E-F129-AE82CF6CE9FF}"/>
              </a:ext>
            </a:extLst>
          </p:cNvPr>
          <p:cNvSpPr>
            <a:spLocks noGrp="1"/>
          </p:cNvSpPr>
          <p:nvPr>
            <p:ph type="title"/>
          </p:nvPr>
        </p:nvSpPr>
        <p:spPr>
          <a:xfrm>
            <a:off x="5971626" y="435219"/>
            <a:ext cx="6156434" cy="850605"/>
          </a:xfrm>
        </p:spPr>
        <p:txBody>
          <a:bodyPr>
            <a:normAutofit/>
          </a:bodyPr>
          <a:lstStyle/>
          <a:p>
            <a:r>
              <a:rPr lang="en-GB" sz="4000" b="1" dirty="0">
                <a:solidFill>
                  <a:srgbClr val="1B203D"/>
                </a:solidFill>
                <a:cs typeface="Arial" panose="020B0604020202020204" pitchFamily="34" charset="0"/>
              </a:rPr>
              <a:t>Where?</a:t>
            </a:r>
          </a:p>
        </p:txBody>
      </p:sp>
      <p:graphicFrame>
        <p:nvGraphicFramePr>
          <p:cNvPr id="2" name="Diagram 1">
            <a:extLst>
              <a:ext uri="{FF2B5EF4-FFF2-40B4-BE49-F238E27FC236}">
                <a16:creationId xmlns:a16="http://schemas.microsoft.com/office/drawing/2014/main" id="{2122EBF2-7F99-CD2C-BB4B-11F6D49FBD6D}"/>
              </a:ext>
            </a:extLst>
          </p:cNvPr>
          <p:cNvGraphicFramePr/>
          <p:nvPr>
            <p:extLst>
              <p:ext uri="{D42A27DB-BD31-4B8C-83A1-F6EECF244321}">
                <p14:modId xmlns:p14="http://schemas.microsoft.com/office/powerpoint/2010/main" val="4225679992"/>
              </p:ext>
            </p:extLst>
          </p:nvPr>
        </p:nvGraphicFramePr>
        <p:xfrm>
          <a:off x="5971626" y="1902416"/>
          <a:ext cx="5956671" cy="4354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ird standing in water&#10;&#10;Description automatically generated">
            <a:extLst>
              <a:ext uri="{FF2B5EF4-FFF2-40B4-BE49-F238E27FC236}">
                <a16:creationId xmlns:a16="http://schemas.microsoft.com/office/drawing/2014/main" id="{F2F482F2-713E-DF08-F664-9E45D5E62C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022" r="14750"/>
          <a:stretch/>
        </p:blipFill>
        <p:spPr>
          <a:xfrm flipH="1">
            <a:off x="-472613" y="10"/>
            <a:ext cx="607202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505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2262C55-00E7-4EB6-B028-88918CDC0128}"/>
              </a:ext>
              <a:ext uri="{C183D7F6-B498-43B3-948B-1728B52AA6E4}">
                <adec:decorative xmlns:adec="http://schemas.microsoft.com/office/drawing/2017/decorative" val="1"/>
              </a:ext>
            </a:extLst>
          </p:cNvPr>
          <p:cNvSpPr/>
          <p:nvPr/>
        </p:nvSpPr>
        <p:spPr>
          <a:xfrm rot="5400000">
            <a:off x="3546155" y="-3111314"/>
            <a:ext cx="1297709" cy="8390021"/>
          </a:xfrm>
          <a:prstGeom prst="round2SameRect">
            <a:avLst/>
          </a:prstGeom>
          <a:solidFill>
            <a:srgbClr val="212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E1E8137B-67AE-46BC-975A-2925684A77D6}"/>
              </a:ext>
            </a:extLst>
          </p:cNvPr>
          <p:cNvSpPr txBox="1">
            <a:spLocks noGrp="1"/>
          </p:cNvSpPr>
          <p:nvPr>
            <p:ph type="title" idx="4294967295"/>
          </p:nvPr>
        </p:nvSpPr>
        <p:spPr>
          <a:xfrm>
            <a:off x="55039" y="861279"/>
            <a:ext cx="9358981" cy="810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dirty="0">
                <a:solidFill>
                  <a:schemeClr val="bg1"/>
                </a:solidFill>
                <a:latin typeface="Arial" panose="020B0604020202020204" pitchFamily="34" charset="0"/>
                <a:cs typeface="Arial" panose="020B0604020202020204" pitchFamily="34" charset="0"/>
              </a:rPr>
              <a:t> Hertfordshire Nature Recovery Partnership</a:t>
            </a:r>
            <a:endParaRPr kumimoji="0" lang="en-GB"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aphicFrame>
        <p:nvGraphicFramePr>
          <p:cNvPr id="2" name="Diagram 1">
            <a:extLst>
              <a:ext uri="{FF2B5EF4-FFF2-40B4-BE49-F238E27FC236}">
                <a16:creationId xmlns:a16="http://schemas.microsoft.com/office/drawing/2014/main" id="{74842D6C-4AFC-A739-CCED-2D1634E040D7}"/>
              </a:ext>
            </a:extLst>
          </p:cNvPr>
          <p:cNvGraphicFramePr/>
          <p:nvPr/>
        </p:nvGraphicFramePr>
        <p:xfrm>
          <a:off x="4661872" y="1874023"/>
          <a:ext cx="7456295" cy="454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Down 2">
            <a:extLst>
              <a:ext uri="{FF2B5EF4-FFF2-40B4-BE49-F238E27FC236}">
                <a16:creationId xmlns:a16="http://schemas.microsoft.com/office/drawing/2014/main" id="{77DBB689-07FE-ED88-3227-8BCCD7ECFBCB}"/>
              </a:ext>
            </a:extLst>
          </p:cNvPr>
          <p:cNvSpPr/>
          <p:nvPr/>
        </p:nvSpPr>
        <p:spPr>
          <a:xfrm>
            <a:off x="8230032" y="2895661"/>
            <a:ext cx="304800" cy="493486"/>
          </a:xfrm>
          <a:prstGeom prst="downArrow">
            <a:avLst/>
          </a:prstGeom>
          <a:solidFill>
            <a:srgbClr val="1B2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39BDC63E-25E0-C35D-1FEC-755956A67D49}"/>
              </a:ext>
            </a:extLst>
          </p:cNvPr>
          <p:cNvSpPr/>
          <p:nvPr/>
        </p:nvSpPr>
        <p:spPr>
          <a:xfrm rot="10800000">
            <a:off x="8233631" y="4918279"/>
            <a:ext cx="304800" cy="493486"/>
          </a:xfrm>
          <a:prstGeom prst="downArrow">
            <a:avLst/>
          </a:prstGeom>
          <a:solidFill>
            <a:srgbClr val="1B2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45B185CE-B77A-A5FB-B371-C0FF36D7CD69}"/>
              </a:ext>
            </a:extLst>
          </p:cNvPr>
          <p:cNvSpPr/>
          <p:nvPr/>
        </p:nvSpPr>
        <p:spPr>
          <a:xfrm rot="16200000">
            <a:off x="7228701" y="3895737"/>
            <a:ext cx="304800" cy="493486"/>
          </a:xfrm>
          <a:prstGeom prst="downArrow">
            <a:avLst/>
          </a:prstGeom>
          <a:solidFill>
            <a:srgbClr val="1B2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17F8B723-DE29-3C1F-D2EA-72C9812D0FF5}"/>
              </a:ext>
            </a:extLst>
          </p:cNvPr>
          <p:cNvSpPr/>
          <p:nvPr/>
        </p:nvSpPr>
        <p:spPr>
          <a:xfrm rot="5400000">
            <a:off x="9261620" y="3895737"/>
            <a:ext cx="304800" cy="493486"/>
          </a:xfrm>
          <a:prstGeom prst="downArrow">
            <a:avLst/>
          </a:prstGeom>
          <a:solidFill>
            <a:srgbClr val="1B2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A05E8FD-1A37-CD55-242D-455F692DCD6C}"/>
              </a:ext>
            </a:extLst>
          </p:cNvPr>
          <p:cNvSpPr txBox="1"/>
          <p:nvPr/>
        </p:nvSpPr>
        <p:spPr>
          <a:xfrm>
            <a:off x="510364" y="2097842"/>
            <a:ext cx="5358808" cy="4247317"/>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Hertfordshire Nature Recovery Partnership has been established to deliver the LNRS.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Partnership includes representatives from a wide range of backgrounds.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Hertfordshire County Council, as the ‘Responsible Authority’ for Hertfordshire, will provide a Project Manager and chair the Partnership.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Partnership will work with wider stakeholders across Hertfordshire. You don’t need to be in the partnership to get involved in the LNRS.</a:t>
            </a:r>
          </a:p>
          <a:p>
            <a:endParaRPr lang="en-GB" dirty="0"/>
          </a:p>
        </p:txBody>
      </p:sp>
    </p:spTree>
    <p:extLst>
      <p:ext uri="{BB962C8B-B14F-4D97-AF65-F5344CB8AC3E}">
        <p14:creationId xmlns:p14="http://schemas.microsoft.com/office/powerpoint/2010/main" val="387643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6" name="Title 1"/>
          <p:cNvSpPr txBox="1"/>
          <p:nvPr/>
        </p:nvSpPr>
        <p:spPr bwMode="auto">
          <a:xfrm>
            <a:off x="228600" y="345810"/>
            <a:ext cx="5867399"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spcAft>
                <a:spcPts val="600"/>
              </a:spcAft>
              <a:defRPr/>
            </a:pPr>
            <a:r>
              <a:rPr lang="en-US" sz="4000" b="1" dirty="0">
                <a:solidFill>
                  <a:srgbClr val="1B203D"/>
                </a:solidFill>
                <a:latin typeface="+mj-lt"/>
                <a:ea typeface="+mj-ea"/>
                <a:cs typeface="+mj-cs"/>
              </a:rPr>
              <a:t>Engaging with Communities</a:t>
            </a:r>
            <a:endParaRPr dirty="0">
              <a:solidFill>
                <a:srgbClr val="1B203D"/>
              </a:solidFill>
            </a:endParaRPr>
          </a:p>
        </p:txBody>
      </p:sp>
      <p:sp>
        <p:nvSpPr>
          <p:cNvPr id="5" name="TextBox 4"/>
          <p:cNvSpPr txBox="1"/>
          <p:nvPr/>
        </p:nvSpPr>
        <p:spPr bwMode="auto">
          <a:xfrm>
            <a:off x="295274" y="1825624"/>
            <a:ext cx="5867399" cy="4451351"/>
          </a:xfrm>
          <a:prstGeom prst="rect">
            <a:avLst/>
          </a:prstGeom>
        </p:spPr>
        <p:txBody>
          <a:bodyPr vert="horz" lIns="91440" tIns="45720" rIns="91440" bIns="45720" rtlCol="0">
            <a:normAutofit fontScale="92500" lnSpcReduction="10000"/>
          </a:bodyPr>
          <a:lstStyle/>
          <a:p>
            <a:pPr>
              <a:lnSpc>
                <a:spcPct val="90000"/>
              </a:lnSpc>
              <a:spcAft>
                <a:spcPts val="800"/>
              </a:spcAft>
              <a:defRPr/>
            </a:pPr>
            <a:endParaRPr lang="en-US" sz="2000" dirty="0"/>
          </a:p>
          <a:p>
            <a:pPr>
              <a:lnSpc>
                <a:spcPct val="90000"/>
              </a:lnSpc>
              <a:spcAft>
                <a:spcPts val="800"/>
              </a:spcAft>
              <a:defRPr/>
            </a:pPr>
            <a:r>
              <a:rPr lang="en-US" sz="2000" dirty="0"/>
              <a:t>We are reaching out to communities because we want to:</a:t>
            </a:r>
            <a:endParaRPr sz="2000" dirty="0"/>
          </a:p>
          <a:p>
            <a:pPr marL="342900" indent="-228600">
              <a:lnSpc>
                <a:spcPct val="90000"/>
              </a:lnSpc>
              <a:buFont typeface="Arial"/>
              <a:buChar char="•"/>
              <a:defRPr/>
            </a:pPr>
            <a:r>
              <a:rPr lang="en-US" sz="2000" b="1" dirty="0"/>
              <a:t>Gather local knowledge</a:t>
            </a:r>
            <a:r>
              <a:rPr lang="en-US" sz="2000" dirty="0"/>
              <a:t> of Hertfordshire’s species and habitats (as well as existing and upcoming nature recovery projects) from the wider community groups in Hertfordshire.</a:t>
            </a:r>
          </a:p>
          <a:p>
            <a:pPr marL="342900" indent="-228600">
              <a:lnSpc>
                <a:spcPct val="90000"/>
              </a:lnSpc>
              <a:buFont typeface="Arial"/>
              <a:buChar char="•"/>
              <a:defRPr/>
            </a:pPr>
            <a:endParaRPr sz="2000" dirty="0"/>
          </a:p>
          <a:p>
            <a:pPr marL="342900" indent="-228600">
              <a:lnSpc>
                <a:spcPct val="90000"/>
              </a:lnSpc>
              <a:buFont typeface="Arial"/>
              <a:buChar char="•"/>
              <a:defRPr/>
            </a:pPr>
            <a:r>
              <a:rPr lang="en-US" sz="2000" b="1" dirty="0"/>
              <a:t>Inform communities </a:t>
            </a:r>
            <a:r>
              <a:rPr lang="en-US" sz="2000" dirty="0"/>
              <a:t>about</a:t>
            </a:r>
            <a:r>
              <a:rPr lang="en-US" sz="2000" b="1" dirty="0"/>
              <a:t> </a:t>
            </a:r>
            <a:r>
              <a:rPr lang="en-US" sz="2000" dirty="0"/>
              <a:t>the functions and requirements of the completed LNRS and opportunities it offers. Generate interested in and support for the LNRS and Nature recovery more generally.</a:t>
            </a:r>
          </a:p>
          <a:p>
            <a:pPr marL="342900" indent="-228600">
              <a:lnSpc>
                <a:spcPct val="90000"/>
              </a:lnSpc>
              <a:buFont typeface="Arial"/>
              <a:buChar char="•"/>
              <a:defRPr/>
            </a:pPr>
            <a:endParaRPr sz="2000" dirty="0"/>
          </a:p>
          <a:p>
            <a:pPr marL="342900" indent="-228600">
              <a:lnSpc>
                <a:spcPct val="90000"/>
              </a:lnSpc>
              <a:spcAft>
                <a:spcPts val="800"/>
              </a:spcAft>
              <a:buFont typeface="Arial"/>
              <a:buChar char="•"/>
              <a:defRPr/>
            </a:pPr>
            <a:r>
              <a:rPr lang="en-US" sz="2000" b="1" dirty="0"/>
              <a:t>Understand communities’ needs </a:t>
            </a:r>
            <a:r>
              <a:rPr lang="en-US" sz="2000" dirty="0"/>
              <a:t>for the completed LNRS to ensure that it is accessible, useful and intuitive, tailored to the users' differing needs</a:t>
            </a:r>
            <a:r>
              <a:rPr lang="en-US" dirty="0"/>
              <a:t>.</a:t>
            </a:r>
            <a:endParaRPr dirty="0"/>
          </a:p>
        </p:txBody>
      </p:sp>
      <p:pic>
        <p:nvPicPr>
          <p:cNvPr id="12" name="Picture 11" descr="A close up of a log with mushrooms on it&#10;&#10;Description automatically generated"/>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7901259"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Picture 9" descr="Close-up of mushrooms growing on a log&#10;&#10;Description automatically generated"/>
          <p:cNvPicPr>
            <a:picLocks noChangeAspect="1"/>
          </p:cNvPicPr>
          <p:nvPr/>
        </p:nvPicPr>
        <p:blipFill>
          <a:blip r:embed="rId3" cstate="screen">
            <a:extLst>
              <a:ext uri="{28A0092B-C50C-407E-A947-70E740481C1C}">
                <a14:useLocalDpi xmlns:a14="http://schemas.microsoft.com/office/drawing/2010/main"/>
              </a:ext>
            </a:extLst>
          </a:blip>
          <a:srcRect r="-3"/>
          <a:stretch/>
        </p:blipFill>
        <p:spPr bwMode="auto">
          <a:xfrm>
            <a:off x="6261607" y="1"/>
            <a:ext cx="3519312" cy="3007908"/>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8"/>
          <p:cNvSpPr txBox="1"/>
          <p:nvPr/>
        </p:nvSpPr>
        <p:spPr bwMode="auto">
          <a:xfrm>
            <a:off x="142931" y="6295632"/>
            <a:ext cx="340158" cy="461665"/>
          </a:xfrm>
          <a:prstGeom prst="rect">
            <a:avLst/>
          </a:prstGeom>
          <a:noFill/>
        </p:spPr>
        <p:txBody>
          <a:bodyPr wrap="none" rtlCol="0">
            <a:spAutoFit/>
          </a:bodyPr>
          <a:lstStyle/>
          <a:p>
            <a:pPr>
              <a:defRPr/>
            </a:pPr>
            <a:r>
              <a:rPr lang="en-GB" sz="2400">
                <a:solidFill>
                  <a:schemeClr val="bg1"/>
                </a:solidFill>
              </a:rPr>
              <a:t>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67080" y="980716"/>
            <a:ext cx="5245289" cy="664321"/>
          </a:xfrm>
        </p:spPr>
        <p:txBody>
          <a:bodyPr vertOverflow="overflow" horzOverflow="clip" vert="horz" wrap="square" lIns="91440" tIns="45720" rIns="91440" bIns="45720" numCol="1" spcCol="0" rtlCol="0" fromWordArt="0" anchor="b" anchorCtr="0" forceAA="0" compatLnSpc="0">
            <a:normAutofit fontScale="95000"/>
          </a:bodyPr>
          <a:lstStyle/>
          <a:p>
            <a:pPr>
              <a:defRPr/>
            </a:pPr>
            <a:r>
              <a:rPr lang="en-GB" sz="3600" b="1" dirty="0">
                <a:solidFill>
                  <a:srgbClr val="1B203D"/>
                </a:solidFill>
              </a:rPr>
              <a:t>What we want to know?</a:t>
            </a:r>
            <a:endParaRPr dirty="0">
              <a:solidFill>
                <a:srgbClr val="1B203D"/>
              </a:solidFill>
            </a:endParaRPr>
          </a:p>
        </p:txBody>
      </p:sp>
      <p:sp>
        <p:nvSpPr>
          <p:cNvPr id="3" name="Content Placeholder 2"/>
          <p:cNvSpPr>
            <a:spLocks noGrp="1"/>
          </p:cNvSpPr>
          <p:nvPr>
            <p:ph idx="1"/>
          </p:nvPr>
        </p:nvSpPr>
        <p:spPr bwMode="auto">
          <a:xfrm>
            <a:off x="167080" y="2092090"/>
            <a:ext cx="5000538" cy="3986530"/>
          </a:xfrm>
        </p:spPr>
        <p:txBody>
          <a:bodyPr>
            <a:normAutofit/>
          </a:bodyPr>
          <a:lstStyle/>
          <a:p>
            <a:pPr marL="0" indent="0" algn="ctr">
              <a:buNone/>
              <a:defRPr/>
            </a:pPr>
            <a:r>
              <a:rPr lang="en-GB" sz="2000" dirty="0"/>
              <a:t>We are gathering information across four key topic areas: </a:t>
            </a:r>
            <a:endParaRPr dirty="0"/>
          </a:p>
          <a:p>
            <a:pPr marL="0" indent="0">
              <a:buNone/>
              <a:defRPr/>
            </a:pPr>
            <a:endParaRPr lang="en-GB" sz="2000" dirty="0"/>
          </a:p>
          <a:p>
            <a:pPr lvl="0">
              <a:defRPr/>
            </a:pPr>
            <a:r>
              <a:rPr lang="en-GB" sz="2000" dirty="0"/>
              <a:t>The nature recovery goals your community wants to achieve. </a:t>
            </a:r>
            <a:endParaRPr dirty="0"/>
          </a:p>
          <a:p>
            <a:pPr lvl="0">
              <a:defRPr/>
            </a:pPr>
            <a:r>
              <a:rPr lang="en-GB" sz="2000" dirty="0"/>
              <a:t>To identify key species and areas in Hertfordshire. </a:t>
            </a:r>
            <a:endParaRPr dirty="0"/>
          </a:p>
          <a:p>
            <a:pPr lvl="0">
              <a:defRPr/>
            </a:pPr>
            <a:r>
              <a:rPr lang="en-GB" sz="2000" dirty="0"/>
              <a:t>Ongoing and proposed nature recovery projects and funding.</a:t>
            </a:r>
            <a:endParaRPr dirty="0"/>
          </a:p>
          <a:p>
            <a:pPr lvl="0">
              <a:defRPr/>
            </a:pPr>
            <a:r>
              <a:rPr lang="en-GB" sz="2000" dirty="0"/>
              <a:t>What your community wants from the LNRS tool.</a:t>
            </a:r>
            <a:endParaRPr dirty="0"/>
          </a:p>
        </p:txBody>
      </p:sp>
      <p:pic>
        <p:nvPicPr>
          <p:cNvPr id="4" name="Picture 3" descr="A close-up of mushrooms growing on a tree&#10;&#10;Description automatically generated"/>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807002" y="10"/>
            <a:ext cx="6878774"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6351bc-762c-4e7b-9331-6f31b7c483e6" xsi:nil="true"/>
    <lcf76f155ced4ddcb4097134ff3c332f xmlns="50948e1e-c402-49ac-b338-968d57f7b2b1">
      <Terms xmlns="http://schemas.microsoft.com/office/infopath/2007/PartnerControls"/>
    </lcf76f155ced4ddcb4097134ff3c332f>
    <SharedWithUsers xmlns="976351bc-762c-4e7b-9331-6f31b7c483e6">
      <UserInfo>
        <DisplayName>Bill Hooper</DisplayName>
        <AccountId>42</AccountId>
        <AccountType/>
      </UserInfo>
      <UserInfo>
        <DisplayName>Marc Wilcox</DisplayName>
        <AccountId>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C33308C6F97F4BAEF16BA9A2E049D2" ma:contentTypeVersion="14" ma:contentTypeDescription="Create a new document." ma:contentTypeScope="" ma:versionID="ace0e90136167d1c7975b7c8b5fe98e6">
  <xsd:schema xmlns:xsd="http://www.w3.org/2001/XMLSchema" xmlns:xs="http://www.w3.org/2001/XMLSchema" xmlns:p="http://schemas.microsoft.com/office/2006/metadata/properties" xmlns:ns2="50948e1e-c402-49ac-b338-968d57f7b2b1" xmlns:ns3="976351bc-762c-4e7b-9331-6f31b7c483e6" targetNamespace="http://schemas.microsoft.com/office/2006/metadata/properties" ma:root="true" ma:fieldsID="5407276742254f7dc6f8c789fc851958" ns2:_="" ns3:_="">
    <xsd:import namespace="50948e1e-c402-49ac-b338-968d57f7b2b1"/>
    <xsd:import namespace="976351bc-762c-4e7b-9331-6f31b7c483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48e1e-c402-49ac-b338-968d57f7b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ecac4d-2ae6-4b11-90e2-d65a676b88c1"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6351bc-762c-4e7b-9331-6f31b7c483e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3d7d125-cc69-43f1-800d-a0aaa6094e37}" ma:internalName="TaxCatchAll" ma:showField="CatchAllData" ma:web="976351bc-762c-4e7b-9331-6f31b7c483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607F4A-CD91-4E98-940E-3BD1672C67BB}">
  <ds:schemaRefs>
    <ds:schemaRef ds:uri="50948e1e-c402-49ac-b338-968d57f7b2b1"/>
    <ds:schemaRef ds:uri="http://purl.org/dc/elements/1.1/"/>
    <ds:schemaRef ds:uri="http://purl.org/dc/terms/"/>
    <ds:schemaRef ds:uri="976351bc-762c-4e7b-9331-6f31b7c483e6"/>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7329E9-6C15-40E8-B534-69568490E161}">
  <ds:schemaRefs>
    <ds:schemaRef ds:uri="http://schemas.microsoft.com/sharepoint/v3/contenttype/forms"/>
  </ds:schemaRefs>
</ds:datastoreItem>
</file>

<file path=customXml/itemProps3.xml><?xml version="1.0" encoding="utf-8"?>
<ds:datastoreItem xmlns:ds="http://schemas.openxmlformats.org/officeDocument/2006/customXml" ds:itemID="{DE676716-7E2C-4656-84E2-636E947FCDDB}">
  <ds:schemaRefs>
    <ds:schemaRef ds:uri="50948e1e-c402-49ac-b338-968d57f7b2b1"/>
    <ds:schemaRef ds:uri="976351bc-762c-4e7b-9331-6f31b7c483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
  <TotalTime>690</TotalTime>
  <Words>1452</Words>
  <Application>Microsoft Office PowerPoint</Application>
  <PresentationFormat>Widescreen</PresentationFormat>
  <Paragraphs>174</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GDS Transport</vt:lpstr>
      <vt:lpstr>Symbol</vt:lpstr>
      <vt:lpstr>Times New Roman</vt:lpstr>
      <vt:lpstr>Office Theme</vt:lpstr>
      <vt:lpstr>PowerPoint Presentation</vt:lpstr>
      <vt:lpstr>What is a Local Nature Recovery Strategy?</vt:lpstr>
      <vt:lpstr>What will the LNRS look like?</vt:lpstr>
      <vt:lpstr>What Will the LNRS do?</vt:lpstr>
      <vt:lpstr>What &amp; How?</vt:lpstr>
      <vt:lpstr>Where?</vt:lpstr>
      <vt:lpstr> Hertfordshire Nature Recovery Partnership</vt:lpstr>
      <vt:lpstr>PowerPoint Presentation</vt:lpstr>
      <vt:lpstr>What we want to know?</vt:lpstr>
      <vt:lpstr>Communities</vt:lpstr>
      <vt:lpstr>Delivering Engagement</vt:lpstr>
      <vt:lpstr>PowerPoint Presentation</vt:lpstr>
      <vt:lpstr>What happens next?</vt:lpstr>
      <vt:lpstr>Get in touch</vt:lpstr>
    </vt:vector>
  </TitlesOfParts>
  <Manager/>
  <Company>Hertfordshire County Council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Hertfordshire Local Nature Recovery Strategy Engagement Plan</dc:title>
  <dc:subject/>
  <dc:creator>Marc Wilcox</dc:creator>
  <cp:keywords/>
  <dc:description/>
  <cp:lastModifiedBy>Marc Wilcox</cp:lastModifiedBy>
  <cp:revision>9</cp:revision>
  <dcterms:created xsi:type="dcterms:W3CDTF">2024-02-01T12:51:58Z</dcterms:created>
  <dcterms:modified xsi:type="dcterms:W3CDTF">2024-05-09T16:08:55Z</dcterms:modified>
  <cp:category/>
  <dc:identifier/>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0x01010067C33308C6F97F4BAEF16BA9A2E049D2</vt:lpwstr>
  </property>
  <property fmtid="{D5CDD505-2E9C-101B-9397-08002B2CF9AE}" pid="3" name="MediaServiceImageTags">
    <vt:lpwstr/>
  </property>
</Properties>
</file>